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68" r:id="rId2"/>
    <p:sldId id="269" r:id="rId3"/>
    <p:sldId id="274" r:id="rId4"/>
    <p:sldId id="264" r:id="rId5"/>
    <p:sldId id="276" r:id="rId6"/>
    <p:sldId id="288" r:id="rId7"/>
    <p:sldId id="270" r:id="rId8"/>
    <p:sldId id="275" r:id="rId9"/>
    <p:sldId id="289" r:id="rId10"/>
    <p:sldId id="292" r:id="rId11"/>
    <p:sldId id="290" r:id="rId12"/>
    <p:sldId id="293" r:id="rId13"/>
    <p:sldId id="296" r:id="rId14"/>
    <p:sldId id="294" r:id="rId15"/>
    <p:sldId id="295" r:id="rId16"/>
    <p:sldId id="280" r:id="rId17"/>
    <p:sldId id="277" r:id="rId18"/>
    <p:sldId id="279" r:id="rId19"/>
    <p:sldId id="283" r:id="rId20"/>
    <p:sldId id="284" r:id="rId21"/>
    <p:sldId id="285"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BEB6"/>
    <a:srgbClr val="E8A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8"/>
    <p:restoredTop sz="90620"/>
  </p:normalViewPr>
  <p:slideViewPr>
    <p:cSldViewPr snapToGrid="0" snapToObjects="1">
      <p:cViewPr>
        <p:scale>
          <a:sx n="110" d="100"/>
          <a:sy n="110" d="100"/>
        </p:scale>
        <p:origin x="30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B8D95-4B15-A44C-B875-D893C5AB8E59}" type="datetimeFigureOut">
              <a:rPr lang="en-US" smtClean="0"/>
              <a:t>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857E6-EABA-9042-9BD1-FEB57AE0F0DF}" type="slidenum">
              <a:rPr lang="en-US" smtClean="0"/>
              <a:t>‹#›</a:t>
            </a:fld>
            <a:endParaRPr lang="en-US"/>
          </a:p>
        </p:txBody>
      </p:sp>
    </p:spTree>
    <p:extLst>
      <p:ext uri="{BB962C8B-B14F-4D97-AF65-F5344CB8AC3E}">
        <p14:creationId xmlns:p14="http://schemas.microsoft.com/office/powerpoint/2010/main" val="196105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communities within civil society – ITPC best positioned to give insights about</a:t>
            </a:r>
          </a:p>
        </p:txBody>
      </p:sp>
      <p:sp>
        <p:nvSpPr>
          <p:cNvPr id="4" name="Slide Number Placeholder 3"/>
          <p:cNvSpPr>
            <a:spLocks noGrp="1"/>
          </p:cNvSpPr>
          <p:nvPr>
            <p:ph type="sldNum" sz="quarter" idx="10"/>
          </p:nvPr>
        </p:nvSpPr>
        <p:spPr/>
        <p:txBody>
          <a:bodyPr/>
          <a:lstStyle/>
          <a:p>
            <a:fld id="{9BA857E6-EABA-9042-9BD1-FEB57AE0F0DF}" type="slidenum">
              <a:rPr lang="en-US" smtClean="0"/>
              <a:t>2</a:t>
            </a:fld>
            <a:endParaRPr lang="en-US"/>
          </a:p>
        </p:txBody>
      </p:sp>
    </p:spTree>
    <p:extLst>
      <p:ext uri="{BB962C8B-B14F-4D97-AF65-F5344CB8AC3E}">
        <p14:creationId xmlns:p14="http://schemas.microsoft.com/office/powerpoint/2010/main" val="337135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heard from WHO and MSF, but want to look at 90 90 90 from community perspective. </a:t>
            </a:r>
          </a:p>
        </p:txBody>
      </p:sp>
      <p:sp>
        <p:nvSpPr>
          <p:cNvPr id="4" name="Slide Number Placeholder 3"/>
          <p:cNvSpPr>
            <a:spLocks noGrp="1"/>
          </p:cNvSpPr>
          <p:nvPr>
            <p:ph type="sldNum" sz="quarter" idx="10"/>
          </p:nvPr>
        </p:nvSpPr>
        <p:spPr/>
        <p:txBody>
          <a:bodyPr/>
          <a:lstStyle/>
          <a:p>
            <a:fld id="{9BA857E6-EABA-9042-9BD1-FEB57AE0F0DF}" type="slidenum">
              <a:rPr lang="en-US" smtClean="0"/>
              <a:t>3</a:t>
            </a:fld>
            <a:endParaRPr lang="en-US"/>
          </a:p>
        </p:txBody>
      </p:sp>
    </p:spTree>
    <p:extLst>
      <p:ext uri="{BB962C8B-B14F-4D97-AF65-F5344CB8AC3E}">
        <p14:creationId xmlns:p14="http://schemas.microsoft.com/office/powerpoint/2010/main" val="32667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Key issues around quality and continuity – what do these metrics look like?</a:t>
            </a:r>
          </a:p>
        </p:txBody>
      </p:sp>
      <p:sp>
        <p:nvSpPr>
          <p:cNvPr id="4" name="Slide Number Placeholder 3"/>
          <p:cNvSpPr>
            <a:spLocks noGrp="1"/>
          </p:cNvSpPr>
          <p:nvPr>
            <p:ph type="sldNum" sz="quarter" idx="10"/>
          </p:nvPr>
        </p:nvSpPr>
        <p:spPr/>
        <p:txBody>
          <a:bodyPr/>
          <a:lstStyle/>
          <a:p>
            <a:fld id="{0324CB9E-6EAD-3943-A23D-8FBAC8A8AA1E}" type="slidenum">
              <a:rPr lang="en-US" smtClean="0"/>
              <a:t>4</a:t>
            </a:fld>
            <a:endParaRPr lang="en-US"/>
          </a:p>
        </p:txBody>
      </p:sp>
    </p:spTree>
    <p:extLst>
      <p:ext uri="{BB962C8B-B14F-4D97-AF65-F5344CB8AC3E}">
        <p14:creationId xmlns:p14="http://schemas.microsoft.com/office/powerpoint/2010/main" val="77667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in public health that we must do what is best for the good of most. But there is an inherent danger in doing that and in order to achieve 90 90 90 and to truly BEND the curve we must ask the question…</a:t>
            </a:r>
          </a:p>
        </p:txBody>
      </p:sp>
      <p:sp>
        <p:nvSpPr>
          <p:cNvPr id="4" name="Slide Number Placeholder 3"/>
          <p:cNvSpPr>
            <a:spLocks noGrp="1"/>
          </p:cNvSpPr>
          <p:nvPr>
            <p:ph type="sldNum" sz="quarter" idx="10"/>
          </p:nvPr>
        </p:nvSpPr>
        <p:spPr/>
        <p:txBody>
          <a:bodyPr/>
          <a:lstStyle/>
          <a:p>
            <a:fld id="{9BA857E6-EABA-9042-9BD1-FEB57AE0F0DF}" type="slidenum">
              <a:rPr lang="en-US" smtClean="0"/>
              <a:t>5</a:t>
            </a:fld>
            <a:endParaRPr lang="en-US"/>
          </a:p>
        </p:txBody>
      </p:sp>
    </p:spTree>
    <p:extLst>
      <p:ext uri="{BB962C8B-B14F-4D97-AF65-F5344CB8AC3E}">
        <p14:creationId xmlns:p14="http://schemas.microsoft.com/office/powerpoint/2010/main" val="71061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90 90 90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90 81 73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10 19 27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3CF26B-1A81-D548-91E4-40AD66AE8810}" type="slidenum">
              <a:rPr lang="en-US" smtClean="0"/>
              <a:t>7</a:t>
            </a:fld>
            <a:endParaRPr lang="en-US"/>
          </a:p>
        </p:txBody>
      </p:sp>
    </p:spTree>
    <p:extLst>
      <p:ext uri="{BB962C8B-B14F-4D97-AF65-F5344CB8AC3E}">
        <p14:creationId xmlns:p14="http://schemas.microsoft.com/office/powerpoint/2010/main" val="164494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Chorus of stakeholders – on one disagrees, yet few funders do this well.</a:t>
            </a:r>
          </a:p>
        </p:txBody>
      </p:sp>
      <p:sp>
        <p:nvSpPr>
          <p:cNvPr id="4" name="Slide Number Placeholder 3"/>
          <p:cNvSpPr>
            <a:spLocks noGrp="1"/>
          </p:cNvSpPr>
          <p:nvPr>
            <p:ph type="sldNum" sz="quarter" idx="10"/>
          </p:nvPr>
        </p:nvSpPr>
        <p:spPr/>
        <p:txBody>
          <a:bodyPr/>
          <a:lstStyle/>
          <a:p>
            <a:fld id="{9BA857E6-EABA-9042-9BD1-FEB57AE0F0DF}" type="slidenum">
              <a:rPr lang="en-US" smtClean="0"/>
              <a:t>8</a:t>
            </a:fld>
            <a:endParaRPr lang="en-US"/>
          </a:p>
        </p:txBody>
      </p:sp>
    </p:spTree>
    <p:extLst>
      <p:ext uri="{BB962C8B-B14F-4D97-AF65-F5344CB8AC3E}">
        <p14:creationId xmlns:p14="http://schemas.microsoft.com/office/powerpoint/2010/main" val="192381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focus should include the Quality and Who is left behind, who is best to do that?</a:t>
            </a:r>
          </a:p>
          <a:p>
            <a:endParaRPr lang="en-US" dirty="0"/>
          </a:p>
        </p:txBody>
      </p:sp>
      <p:sp>
        <p:nvSpPr>
          <p:cNvPr id="4" name="Slide Number Placeholder 3"/>
          <p:cNvSpPr>
            <a:spLocks noGrp="1"/>
          </p:cNvSpPr>
          <p:nvPr>
            <p:ph type="sldNum" sz="quarter" idx="10"/>
          </p:nvPr>
        </p:nvSpPr>
        <p:spPr/>
        <p:txBody>
          <a:bodyPr/>
          <a:lstStyle/>
          <a:p>
            <a:fld id="{3333C8D2-7C4A-8C4B-A81F-15B88062BED2}" type="slidenum">
              <a:rPr lang="en-US" smtClean="0"/>
              <a:t>17</a:t>
            </a:fld>
            <a:endParaRPr lang="en-US"/>
          </a:p>
        </p:txBody>
      </p:sp>
    </p:spTree>
    <p:extLst>
      <p:ext uri="{BB962C8B-B14F-4D97-AF65-F5344CB8AC3E}">
        <p14:creationId xmlns:p14="http://schemas.microsoft.com/office/powerpoint/2010/main" val="347622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70366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19659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59642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08200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BB2FC-0E63-3F4E-A345-7942917D3992}"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63472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8BB2FC-0E63-3F4E-A345-7942917D3992}"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3745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BB2FC-0E63-3F4E-A345-7942917D3992}" type="datetimeFigureOut">
              <a:rPr lang="en-US" smtClean="0"/>
              <a:t>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63937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8BB2FC-0E63-3F4E-A345-7942917D3992}" type="datetimeFigureOut">
              <a:rPr lang="en-US" smtClean="0"/>
              <a:t>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60513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BB2FC-0E63-3F4E-A345-7942917D3992}" type="datetimeFigureOut">
              <a:rPr lang="en-US" smtClean="0"/>
              <a:t>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23884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BB2FC-0E63-3F4E-A345-7942917D3992}"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179025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BB2FC-0E63-3F4E-A345-7942917D3992}"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39286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BB2FC-0E63-3F4E-A345-7942917D3992}" type="datetimeFigureOut">
              <a:rPr lang="en-US" smtClean="0"/>
              <a:t>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225AF-5AFF-EF44-B04D-F3DB1EC17F77}" type="slidenum">
              <a:rPr lang="en-US" smtClean="0"/>
              <a:t>‹#›</a:t>
            </a:fld>
            <a:endParaRPr lang="en-US"/>
          </a:p>
        </p:txBody>
      </p:sp>
    </p:spTree>
    <p:extLst>
      <p:ext uri="{BB962C8B-B14F-4D97-AF65-F5344CB8AC3E}">
        <p14:creationId xmlns:p14="http://schemas.microsoft.com/office/powerpoint/2010/main" val="252933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icaso.org/wp-content/uploads/2017/03/ICASO-Community-Report_Final-ZK-Feb-27.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icaso.org/wp-content/uploads/2017/03/ICASO-Community-Report_Final-ZK-Feb-2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lobalfund.org/documents/publications/other/Publication_In-%20vestmentCase_Report_en/" TargetMode="External"/><Relationship Id="rId2" Type="http://schemas.openxmlformats.org/officeDocument/2006/relationships/hyperlink" Target="http://icaso.org/wp-content/uploads/2017/03/ICASO-Community-Report_Final-ZK-Feb-27.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caso.org/wp-content/uploads/2017/03/ICASO-Community-Report_Final-ZK-Feb-27.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caso.org/wp-content/uploads/2017/03/ICASO-Community-Report_Final-ZK-Feb-27.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C86E-26DB-0041-942A-2F316F31BB97}"/>
              </a:ext>
            </a:extLst>
          </p:cNvPr>
          <p:cNvSpPr>
            <a:spLocks noGrp="1"/>
          </p:cNvSpPr>
          <p:nvPr>
            <p:ph type="title"/>
          </p:nvPr>
        </p:nvSpPr>
        <p:spPr/>
        <p:txBody>
          <a:bodyPr/>
          <a:lstStyle/>
          <a:p>
            <a:r>
              <a:rPr lang="en-US" dirty="0"/>
              <a:t> </a:t>
            </a:r>
          </a:p>
        </p:txBody>
      </p:sp>
      <p:pic>
        <p:nvPicPr>
          <p:cNvPr id="5" name="Picture 4" descr="canal-houses.jpg">
            <a:extLst>
              <a:ext uri="{FF2B5EF4-FFF2-40B4-BE49-F238E27FC236}">
                <a16:creationId xmlns:a16="http://schemas.microsoft.com/office/drawing/2014/main" id="{39F7978D-C3D6-4143-95FC-0E1CF72B6424}"/>
              </a:ext>
            </a:extLst>
          </p:cNvPr>
          <p:cNvPicPr>
            <a:picLocks noChangeAspect="1"/>
          </p:cNvPicPr>
          <p:nvPr/>
        </p:nvPicPr>
        <p:blipFill>
          <a:blip r:embed="rId2"/>
          <a:stretch>
            <a:fillRect/>
          </a:stretch>
        </p:blipFill>
        <p:spPr>
          <a:xfrm>
            <a:off x="333631" y="1131093"/>
            <a:ext cx="4572003" cy="4536025"/>
          </a:xfrm>
          <a:prstGeom prst="rect">
            <a:avLst/>
          </a:prstGeom>
        </p:spPr>
      </p:pic>
      <p:pic>
        <p:nvPicPr>
          <p:cNvPr id="6" name="Picture 5" descr="90-90-90-Sponsors-2018-stacked.eps">
            <a:extLst>
              <a:ext uri="{FF2B5EF4-FFF2-40B4-BE49-F238E27FC236}">
                <a16:creationId xmlns:a16="http://schemas.microsoft.com/office/drawing/2014/main" id="{492B667F-D795-2743-9097-E8021D3D9344}"/>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5246037" y="3689350"/>
            <a:ext cx="3223928" cy="1492250"/>
          </a:xfrm>
          <a:prstGeom prst="rect">
            <a:avLst/>
          </a:prstGeom>
        </p:spPr>
      </p:pic>
      <p:pic>
        <p:nvPicPr>
          <p:cNvPr id="7" name="Picture 6" descr="90-90-90-wordmark-2018.eps">
            <a:extLst>
              <a:ext uri="{FF2B5EF4-FFF2-40B4-BE49-F238E27FC236}">
                <a16:creationId xmlns:a16="http://schemas.microsoft.com/office/drawing/2014/main" id="{851C7988-194A-FB4D-8E3F-9F264EFB5CBD}"/>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5350988" y="1721158"/>
            <a:ext cx="3014027" cy="1356741"/>
          </a:xfrm>
          <a:prstGeom prst="rect">
            <a:avLst/>
          </a:prstGeom>
        </p:spPr>
      </p:pic>
    </p:spTree>
    <p:extLst>
      <p:ext uri="{BB962C8B-B14F-4D97-AF65-F5344CB8AC3E}">
        <p14:creationId xmlns:p14="http://schemas.microsoft.com/office/powerpoint/2010/main" val="374877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BA49-5093-CC40-BB63-9EECA5EA1B76}"/>
              </a:ext>
            </a:extLst>
          </p:cNvPr>
          <p:cNvSpPr>
            <a:spLocks noGrp="1"/>
          </p:cNvSpPr>
          <p:nvPr>
            <p:ph type="title"/>
          </p:nvPr>
        </p:nvSpPr>
        <p:spPr>
          <a:xfrm>
            <a:off x="243068" y="446149"/>
            <a:ext cx="8657864" cy="1035411"/>
          </a:xfrm>
        </p:spPr>
        <p:txBody>
          <a:bodyPr>
            <a:normAutofit fontScale="90000"/>
          </a:bodyPr>
          <a:lstStyle/>
          <a:p>
            <a:r>
              <a:rPr lang="en-US" sz="4200" b="1" dirty="0"/>
              <a:t>Investments in Community Responses are Critical to Achieving 90-90-90</a:t>
            </a:r>
            <a:endParaRPr lang="en-US" b="1" dirty="0"/>
          </a:p>
        </p:txBody>
      </p:sp>
      <p:sp>
        <p:nvSpPr>
          <p:cNvPr id="3" name="Content Placeholder 2">
            <a:extLst>
              <a:ext uri="{FF2B5EF4-FFF2-40B4-BE49-F238E27FC236}">
                <a16:creationId xmlns:a16="http://schemas.microsoft.com/office/drawing/2014/main" id="{1C8CC53E-C8F2-4D42-B134-C0F1C0F01F7B}"/>
              </a:ext>
            </a:extLst>
          </p:cNvPr>
          <p:cNvSpPr>
            <a:spLocks noGrp="1"/>
          </p:cNvSpPr>
          <p:nvPr>
            <p:ph idx="1"/>
          </p:nvPr>
        </p:nvSpPr>
        <p:spPr>
          <a:xfrm>
            <a:off x="740780" y="1770925"/>
            <a:ext cx="7778187" cy="4409955"/>
          </a:xfrm>
        </p:spPr>
        <p:txBody>
          <a:bodyPr>
            <a:noAutofit/>
          </a:bodyPr>
          <a:lstStyle/>
          <a:p>
            <a:pPr marL="0" indent="0">
              <a:buNone/>
            </a:pPr>
            <a:r>
              <a:rPr lang="en-US" sz="3000" u="sng" dirty="0"/>
              <a:t>PEPFAR</a:t>
            </a:r>
            <a:r>
              <a:rPr lang="en-US" sz="3000" dirty="0"/>
              <a:t>:</a:t>
            </a:r>
          </a:p>
          <a:p>
            <a:pPr marL="0" indent="0">
              <a:buNone/>
            </a:pPr>
            <a:r>
              <a:rPr lang="en-US" sz="3000" dirty="0"/>
              <a:t> – …strengthen commitment to inclusiveness and building a stronger civil society by </a:t>
            </a:r>
            <a:r>
              <a:rPr lang="en-US" sz="3000" dirty="0">
                <a:solidFill>
                  <a:srgbClr val="FF0000"/>
                </a:solidFill>
              </a:rPr>
              <a:t>supporting</a:t>
            </a:r>
            <a:r>
              <a:rPr lang="en-US" sz="3000" dirty="0"/>
              <a:t> and </a:t>
            </a:r>
            <a:r>
              <a:rPr lang="en-US" sz="3000" dirty="0">
                <a:solidFill>
                  <a:srgbClr val="FF0000"/>
                </a:solidFill>
              </a:rPr>
              <a:t>building</a:t>
            </a:r>
            <a:r>
              <a:rPr lang="en-US" sz="3000" dirty="0"/>
              <a:t> the </a:t>
            </a:r>
            <a:r>
              <a:rPr lang="en-US" sz="3000" dirty="0">
                <a:solidFill>
                  <a:srgbClr val="FF0000"/>
                </a:solidFill>
              </a:rPr>
              <a:t>capacity</a:t>
            </a:r>
            <a:r>
              <a:rPr lang="en-US" sz="3000" dirty="0"/>
              <a:t> of </a:t>
            </a:r>
            <a:r>
              <a:rPr lang="en-US" sz="3000" dirty="0">
                <a:solidFill>
                  <a:srgbClr val="FF0000"/>
                </a:solidFill>
              </a:rPr>
              <a:t>global and regional civil society networks</a:t>
            </a:r>
            <a:r>
              <a:rPr lang="en-US" sz="3000" dirty="0"/>
              <a:t>. </a:t>
            </a:r>
          </a:p>
          <a:p>
            <a:pPr marL="0" indent="0">
              <a:buNone/>
            </a:pPr>
            <a:r>
              <a:rPr lang="en-US" sz="3000" dirty="0"/>
              <a:t> – …implement </a:t>
            </a:r>
            <a:r>
              <a:rPr lang="en-US" sz="3000" dirty="0">
                <a:solidFill>
                  <a:srgbClr val="FF0000"/>
                </a:solidFill>
              </a:rPr>
              <a:t>civil society and human rights frameworks</a:t>
            </a:r>
            <a:r>
              <a:rPr lang="en-US" sz="3000" dirty="0"/>
              <a:t> in all their priority countries. </a:t>
            </a:r>
          </a:p>
          <a:p>
            <a:pPr marL="0" indent="0">
              <a:buNone/>
            </a:pPr>
            <a:endParaRPr lang="en-US" sz="3000" dirty="0"/>
          </a:p>
          <a:p>
            <a:pPr marL="0" indent="0">
              <a:buNone/>
            </a:pPr>
            <a:r>
              <a:rPr lang="en-US" sz="900" dirty="0"/>
              <a:t>[</a:t>
            </a:r>
            <a:r>
              <a:rPr lang="en-US" sz="900" dirty="0" err="1"/>
              <a:t>Birx</a:t>
            </a:r>
            <a:r>
              <a:rPr lang="en-US" sz="900" dirty="0"/>
              <a:t>, D. (2015). Building a Stronger Civil Society to Achieve an AIDS-Free Generation. Online at https://</a:t>
            </a:r>
            <a:r>
              <a:rPr lang="en-US" sz="900" dirty="0" err="1"/>
              <a:t>blogs.state.gov</a:t>
            </a:r>
            <a:r>
              <a:rPr lang="en-US" sz="900" dirty="0"/>
              <a:t>/stories/2015/09/29/building-stronger-civil-</a:t>
            </a:r>
            <a:r>
              <a:rPr lang="en-US" sz="900" dirty="0" err="1"/>
              <a:t>soci</a:t>
            </a:r>
            <a:r>
              <a:rPr lang="en-US" sz="900" dirty="0"/>
              <a:t>- </a:t>
            </a:r>
            <a:r>
              <a:rPr lang="en-US" sz="900" dirty="0" err="1"/>
              <a:t>ety</a:t>
            </a:r>
            <a:r>
              <a:rPr lang="en-US" sz="900" dirty="0"/>
              <a:t>-achieve-aids-free-generation; </a:t>
            </a:r>
            <a:r>
              <a:rPr lang="en-US" sz="900" i="1" dirty="0"/>
              <a:t>PEPFAR (2013). PEPFAR 3.0 – Controlling the Epidemic: Delivering on the Promise of an AIDS-free Generation. Page 27. Online at http://</a:t>
            </a:r>
            <a:r>
              <a:rPr lang="en-US" sz="900" i="1" dirty="0" err="1"/>
              <a:t>www.pepfar.gov</a:t>
            </a:r>
            <a:r>
              <a:rPr lang="en-US" sz="900" i="1" dirty="0"/>
              <a:t>/documents/organization/234744. pdf </a:t>
            </a:r>
            <a:endParaRPr lang="en-US" sz="900" dirty="0"/>
          </a:p>
        </p:txBody>
      </p:sp>
    </p:spTree>
    <p:extLst>
      <p:ext uri="{BB962C8B-B14F-4D97-AF65-F5344CB8AC3E}">
        <p14:creationId xmlns:p14="http://schemas.microsoft.com/office/powerpoint/2010/main" val="88105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CC53E-C8F2-4D42-B134-C0F1C0F01F7B}"/>
              </a:ext>
            </a:extLst>
          </p:cNvPr>
          <p:cNvSpPr>
            <a:spLocks noGrp="1"/>
          </p:cNvSpPr>
          <p:nvPr>
            <p:ph idx="1"/>
          </p:nvPr>
        </p:nvSpPr>
        <p:spPr>
          <a:xfrm>
            <a:off x="572944" y="1672416"/>
            <a:ext cx="8067555" cy="4409953"/>
          </a:xfrm>
        </p:spPr>
        <p:txBody>
          <a:bodyPr>
            <a:noAutofit/>
          </a:bodyPr>
          <a:lstStyle/>
          <a:p>
            <a:pPr marL="0" indent="0">
              <a:buNone/>
            </a:pPr>
            <a:r>
              <a:rPr lang="en-US" u="sng" dirty="0"/>
              <a:t>GLOBAL FUND</a:t>
            </a:r>
            <a:r>
              <a:rPr lang="en-US" dirty="0"/>
              <a:t>:</a:t>
            </a:r>
          </a:p>
          <a:p>
            <a:r>
              <a:rPr lang="en-US" dirty="0"/>
              <a:t>The Global Fund’s investment case for the 2017-2019 replenishment, recognizes the </a:t>
            </a:r>
            <a:r>
              <a:rPr lang="en-US" dirty="0">
                <a:solidFill>
                  <a:srgbClr val="FF0000"/>
                </a:solidFill>
              </a:rPr>
              <a:t>importance of increasing funding for community responses</a:t>
            </a:r>
            <a:r>
              <a:rPr lang="en-US" dirty="0"/>
              <a:t>. The Investment Case costing builds in assumptions of </a:t>
            </a:r>
            <a:r>
              <a:rPr lang="en-US" dirty="0">
                <a:solidFill>
                  <a:srgbClr val="FF0000"/>
                </a:solidFill>
              </a:rPr>
              <a:t>shifting more care from facility to community level</a:t>
            </a:r>
            <a:r>
              <a:rPr lang="en-US" dirty="0"/>
              <a:t>. </a:t>
            </a:r>
          </a:p>
          <a:p>
            <a:r>
              <a:rPr lang="en-US" dirty="0"/>
              <a:t>The Global Fund’s new strategy for the period 2017-2022 also has a </a:t>
            </a:r>
            <a:r>
              <a:rPr lang="en-US" dirty="0">
                <a:solidFill>
                  <a:srgbClr val="FF0000"/>
                </a:solidFill>
              </a:rPr>
              <a:t>heavy focus on community systems and responses, as well as gender and human rights</a:t>
            </a:r>
            <a:r>
              <a:rPr lang="en-US" dirty="0"/>
              <a:t>. </a:t>
            </a:r>
          </a:p>
        </p:txBody>
      </p:sp>
      <p:sp>
        <p:nvSpPr>
          <p:cNvPr id="7" name="Title 1">
            <a:extLst>
              <a:ext uri="{FF2B5EF4-FFF2-40B4-BE49-F238E27FC236}">
                <a16:creationId xmlns:a16="http://schemas.microsoft.com/office/drawing/2014/main" id="{4750A9AF-094B-9D44-BF24-87C535E841D7}"/>
              </a:ext>
            </a:extLst>
          </p:cNvPr>
          <p:cNvSpPr txBox="1">
            <a:spLocks/>
          </p:cNvSpPr>
          <p:nvPr/>
        </p:nvSpPr>
        <p:spPr>
          <a:xfrm>
            <a:off x="243068" y="446149"/>
            <a:ext cx="8657864" cy="10354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a:t>Investments in Community Responses are Critical to Achieving 90-90-90</a:t>
            </a:r>
            <a:endParaRPr lang="en-US" b="1" dirty="0"/>
          </a:p>
        </p:txBody>
      </p:sp>
      <p:sp>
        <p:nvSpPr>
          <p:cNvPr id="8" name="TextBox 7">
            <a:extLst>
              <a:ext uri="{FF2B5EF4-FFF2-40B4-BE49-F238E27FC236}">
                <a16:creationId xmlns:a16="http://schemas.microsoft.com/office/drawing/2014/main" id="{447C0B20-9ECB-554E-8CAD-5F24B050D931}"/>
              </a:ext>
            </a:extLst>
          </p:cNvPr>
          <p:cNvSpPr txBox="1"/>
          <p:nvPr/>
        </p:nvSpPr>
        <p:spPr>
          <a:xfrm>
            <a:off x="1559510" y="6250076"/>
            <a:ext cx="6094425" cy="276999"/>
          </a:xfrm>
          <a:prstGeom prst="rect">
            <a:avLst/>
          </a:prstGeom>
          <a:noFill/>
        </p:spPr>
        <p:txBody>
          <a:bodyPr wrap="none" rtlCol="0">
            <a:spAutoFit/>
          </a:bodyPr>
          <a:lstStyle/>
          <a:p>
            <a:r>
              <a:rPr lang="en-US" sz="1200" dirty="0">
                <a:hlinkClick r:id="rId2"/>
              </a:rPr>
              <a:t>http://icaso.org/wp-content/uploads/2017/03/ICASO-Community-Report_Final-ZK-Feb-27.pdf</a:t>
            </a:r>
            <a:r>
              <a:rPr lang="en-US" sz="1200" dirty="0"/>
              <a:t> </a:t>
            </a:r>
          </a:p>
        </p:txBody>
      </p:sp>
    </p:spTree>
    <p:extLst>
      <p:ext uri="{BB962C8B-B14F-4D97-AF65-F5344CB8AC3E}">
        <p14:creationId xmlns:p14="http://schemas.microsoft.com/office/powerpoint/2010/main" val="56864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CC53E-C8F2-4D42-B134-C0F1C0F01F7B}"/>
              </a:ext>
            </a:extLst>
          </p:cNvPr>
          <p:cNvSpPr>
            <a:spLocks noGrp="1"/>
          </p:cNvSpPr>
          <p:nvPr>
            <p:ph idx="1"/>
          </p:nvPr>
        </p:nvSpPr>
        <p:spPr>
          <a:xfrm>
            <a:off x="243068" y="1481560"/>
            <a:ext cx="8706862" cy="3183037"/>
          </a:xfrm>
        </p:spPr>
        <p:txBody>
          <a:bodyPr>
            <a:noAutofit/>
          </a:bodyPr>
          <a:lstStyle/>
          <a:p>
            <a:pPr marL="0" indent="0">
              <a:buNone/>
            </a:pPr>
            <a:r>
              <a:rPr lang="en-US" u="sng" dirty="0"/>
              <a:t>GLOBAL FUND</a:t>
            </a:r>
            <a:r>
              <a:rPr lang="en-US" dirty="0"/>
              <a:t>:</a:t>
            </a:r>
          </a:p>
          <a:p>
            <a:r>
              <a:rPr lang="en-US" sz="2500" dirty="0"/>
              <a:t>…maximize impact among key populations by focusing on data systems, </a:t>
            </a:r>
            <a:r>
              <a:rPr lang="en-US" sz="2500" dirty="0">
                <a:solidFill>
                  <a:srgbClr val="FF0000"/>
                </a:solidFill>
              </a:rPr>
              <a:t>strengthening community systems </a:t>
            </a:r>
            <a:r>
              <a:rPr lang="en-US" sz="2500" dirty="0"/>
              <a:t>for increased advocacy, monitoring and service delivery capacity</a:t>
            </a:r>
          </a:p>
          <a:p>
            <a:r>
              <a:rPr lang="en-US" sz="2500" dirty="0"/>
              <a:t>… strategy has the building of resilient and sustainable systems for health as one of its four core objectives, with the aim to ensure </a:t>
            </a:r>
            <a:r>
              <a:rPr lang="en-US" sz="2500" dirty="0">
                <a:solidFill>
                  <a:srgbClr val="FF0000"/>
                </a:solidFill>
              </a:rPr>
              <a:t>well-functioning and responsive health and community systems</a:t>
            </a:r>
            <a:r>
              <a:rPr lang="en-US" sz="2500" dirty="0"/>
              <a:t>. </a:t>
            </a:r>
          </a:p>
        </p:txBody>
      </p:sp>
      <p:sp>
        <p:nvSpPr>
          <p:cNvPr id="7" name="Title 1">
            <a:extLst>
              <a:ext uri="{FF2B5EF4-FFF2-40B4-BE49-F238E27FC236}">
                <a16:creationId xmlns:a16="http://schemas.microsoft.com/office/drawing/2014/main" id="{4750A9AF-094B-9D44-BF24-87C535E841D7}"/>
              </a:ext>
            </a:extLst>
          </p:cNvPr>
          <p:cNvSpPr txBox="1">
            <a:spLocks/>
          </p:cNvSpPr>
          <p:nvPr/>
        </p:nvSpPr>
        <p:spPr>
          <a:xfrm>
            <a:off x="243068" y="446149"/>
            <a:ext cx="8657864" cy="10354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a:t>Investments in Community Responses are Critical to Achieving 90-90-90</a:t>
            </a:r>
            <a:endParaRPr lang="en-US" b="1" dirty="0"/>
          </a:p>
        </p:txBody>
      </p:sp>
      <p:sp>
        <p:nvSpPr>
          <p:cNvPr id="8" name="TextBox 7">
            <a:extLst>
              <a:ext uri="{FF2B5EF4-FFF2-40B4-BE49-F238E27FC236}">
                <a16:creationId xmlns:a16="http://schemas.microsoft.com/office/drawing/2014/main" id="{447C0B20-9ECB-554E-8CAD-5F24B050D931}"/>
              </a:ext>
            </a:extLst>
          </p:cNvPr>
          <p:cNvSpPr txBox="1"/>
          <p:nvPr/>
        </p:nvSpPr>
        <p:spPr>
          <a:xfrm>
            <a:off x="1559510" y="6250076"/>
            <a:ext cx="6094425" cy="276999"/>
          </a:xfrm>
          <a:prstGeom prst="rect">
            <a:avLst/>
          </a:prstGeom>
          <a:noFill/>
        </p:spPr>
        <p:txBody>
          <a:bodyPr wrap="none" rtlCol="0">
            <a:spAutoFit/>
          </a:bodyPr>
          <a:lstStyle/>
          <a:p>
            <a:r>
              <a:rPr lang="en-US" sz="1200" dirty="0">
                <a:hlinkClick r:id="rId2"/>
              </a:rPr>
              <a:t>http://icaso.org/wp-content/uploads/2017/03/ICASO-Community-Report_Final-ZK-Feb-27.pdf</a:t>
            </a:r>
            <a:r>
              <a:rPr lang="en-US" sz="1200" dirty="0"/>
              <a:t> </a:t>
            </a:r>
          </a:p>
        </p:txBody>
      </p:sp>
      <p:sp>
        <p:nvSpPr>
          <p:cNvPr id="6" name="Content Placeholder 2">
            <a:extLst>
              <a:ext uri="{FF2B5EF4-FFF2-40B4-BE49-F238E27FC236}">
                <a16:creationId xmlns:a16="http://schemas.microsoft.com/office/drawing/2014/main" id="{D37D0CBA-0315-9846-BCE0-90BCA7F08DCA}"/>
              </a:ext>
            </a:extLst>
          </p:cNvPr>
          <p:cNvSpPr txBox="1">
            <a:spLocks/>
          </p:cNvSpPr>
          <p:nvPr/>
        </p:nvSpPr>
        <p:spPr>
          <a:xfrm>
            <a:off x="253291" y="4664597"/>
            <a:ext cx="8706862" cy="1551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UNAIDS-Lancet Commission</a:t>
            </a:r>
            <a:r>
              <a:rPr lang="en-US" dirty="0"/>
              <a:t>:</a:t>
            </a:r>
          </a:p>
          <a:p>
            <a:r>
              <a:rPr lang="en-US" dirty="0"/>
              <a:t>Called on the global community to “</a:t>
            </a:r>
            <a:r>
              <a:rPr lang="en-US" dirty="0">
                <a:solidFill>
                  <a:srgbClr val="FF0000"/>
                </a:solidFill>
              </a:rPr>
              <a:t>invest in activism as a global public good</a:t>
            </a:r>
            <a:r>
              <a:rPr lang="en-US" dirty="0"/>
              <a:t>.” </a:t>
            </a:r>
          </a:p>
        </p:txBody>
      </p:sp>
    </p:spTree>
    <p:extLst>
      <p:ext uri="{BB962C8B-B14F-4D97-AF65-F5344CB8AC3E}">
        <p14:creationId xmlns:p14="http://schemas.microsoft.com/office/powerpoint/2010/main" val="10997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6BA25-B889-5C42-B15A-09288419083E}"/>
              </a:ext>
            </a:extLst>
          </p:cNvPr>
          <p:cNvSpPr txBox="1"/>
          <p:nvPr/>
        </p:nvSpPr>
        <p:spPr>
          <a:xfrm>
            <a:off x="549793" y="878915"/>
            <a:ext cx="8113853" cy="4739759"/>
          </a:xfrm>
          <a:prstGeom prst="rect">
            <a:avLst/>
          </a:prstGeom>
          <a:noFill/>
        </p:spPr>
        <p:txBody>
          <a:bodyPr wrap="square" rtlCol="0">
            <a:spAutoFit/>
          </a:bodyPr>
          <a:lstStyle/>
          <a:p>
            <a:pPr algn="ctr"/>
            <a:r>
              <a:rPr lang="en-US" sz="3600" dirty="0"/>
              <a:t>Increasingly channeling more money towards strengthening community delivery models is </a:t>
            </a:r>
            <a:r>
              <a:rPr lang="en-US" sz="3600" dirty="0">
                <a:solidFill>
                  <a:srgbClr val="C00000"/>
                </a:solidFill>
              </a:rPr>
              <a:t>both</a:t>
            </a:r>
            <a:r>
              <a:rPr lang="en-US" sz="3600" dirty="0"/>
              <a:t> more efficient, in that it is </a:t>
            </a:r>
            <a:r>
              <a:rPr lang="en-US" sz="3600" dirty="0">
                <a:solidFill>
                  <a:srgbClr val="C00000"/>
                </a:solidFill>
              </a:rPr>
              <a:t>cost-saving</a:t>
            </a:r>
            <a:r>
              <a:rPr lang="en-US" sz="3600" dirty="0"/>
              <a:t>, but also more </a:t>
            </a:r>
            <a:r>
              <a:rPr lang="en-US" sz="3600" dirty="0">
                <a:solidFill>
                  <a:srgbClr val="C00000"/>
                </a:solidFill>
              </a:rPr>
              <a:t>effective</a:t>
            </a:r>
            <a:r>
              <a:rPr lang="en-US" sz="3600" dirty="0"/>
              <a:t>, improving the uptake of services by bringing them closer to the people who need them.</a:t>
            </a:r>
          </a:p>
          <a:p>
            <a:pPr algn="ctr"/>
            <a:endParaRPr lang="en-US" sz="5000" b="1" dirty="0">
              <a:solidFill>
                <a:srgbClr val="C00000"/>
              </a:solidFill>
            </a:endParaRPr>
          </a:p>
        </p:txBody>
      </p:sp>
      <p:sp>
        <p:nvSpPr>
          <p:cNvPr id="8" name="TextBox 7">
            <a:extLst>
              <a:ext uri="{FF2B5EF4-FFF2-40B4-BE49-F238E27FC236}">
                <a16:creationId xmlns:a16="http://schemas.microsoft.com/office/drawing/2014/main" id="{447C0B20-9ECB-554E-8CAD-5F24B050D931}"/>
              </a:ext>
            </a:extLst>
          </p:cNvPr>
          <p:cNvSpPr txBox="1"/>
          <p:nvPr/>
        </p:nvSpPr>
        <p:spPr>
          <a:xfrm>
            <a:off x="1559510" y="6250076"/>
            <a:ext cx="6094425" cy="276999"/>
          </a:xfrm>
          <a:prstGeom prst="rect">
            <a:avLst/>
          </a:prstGeom>
          <a:noFill/>
        </p:spPr>
        <p:txBody>
          <a:bodyPr wrap="none" rtlCol="0">
            <a:spAutoFit/>
          </a:bodyPr>
          <a:lstStyle/>
          <a:p>
            <a:r>
              <a:rPr lang="en-US" sz="1200" dirty="0">
                <a:hlinkClick r:id="rId2"/>
              </a:rPr>
              <a:t>http://icaso.org/wp-content/uploads/2017/03/ICASO-Community-Report_Final-ZK-Feb-27.pdf</a:t>
            </a:r>
            <a:r>
              <a:rPr lang="en-US" sz="1200" dirty="0"/>
              <a:t> </a:t>
            </a:r>
          </a:p>
        </p:txBody>
      </p:sp>
      <p:sp>
        <p:nvSpPr>
          <p:cNvPr id="2" name="TextBox 1">
            <a:extLst>
              <a:ext uri="{FF2B5EF4-FFF2-40B4-BE49-F238E27FC236}">
                <a16:creationId xmlns:a16="http://schemas.microsoft.com/office/drawing/2014/main" id="{49BB730F-8BDB-B545-A8C3-D33CF7134C97}"/>
              </a:ext>
            </a:extLst>
          </p:cNvPr>
          <p:cNvSpPr txBox="1"/>
          <p:nvPr/>
        </p:nvSpPr>
        <p:spPr>
          <a:xfrm>
            <a:off x="709658" y="5226259"/>
            <a:ext cx="7794121" cy="784830"/>
          </a:xfrm>
          <a:prstGeom prst="rect">
            <a:avLst/>
          </a:prstGeom>
          <a:noFill/>
        </p:spPr>
        <p:txBody>
          <a:bodyPr wrap="none" rtlCol="0">
            <a:spAutoFit/>
          </a:bodyPr>
          <a:lstStyle/>
          <a:p>
            <a:pPr algn="ctr"/>
            <a:r>
              <a:rPr lang="en-US" sz="900" dirty="0"/>
              <a:t>[The Global Fund (2015). Investment Case for the Global Fund’s 2017-2019 Replenishment: The Right Side of the Tipping Point For AIDS, Tuberculosis and Malaria. </a:t>
            </a:r>
          </a:p>
          <a:p>
            <a:pPr algn="ctr"/>
            <a:r>
              <a:rPr lang="en-US" sz="900" dirty="0"/>
              <a:t>Presented on 17 December 2015 at the Global Fund’s Fifth Replenishment Preparatory Meeting in Tokyo, Japan. </a:t>
            </a:r>
          </a:p>
          <a:p>
            <a:pPr algn="ctr"/>
            <a:r>
              <a:rPr lang="en-US" sz="900" dirty="0"/>
              <a:t>Page 17. Online at </a:t>
            </a:r>
            <a:r>
              <a:rPr lang="en-US" sz="900" dirty="0">
                <a:hlinkClick r:id="rId3"/>
              </a:rPr>
              <a:t>http://www.theglobalfund.org/documents/publications/other/Publication_In- vestmentCase_Report_en/</a:t>
            </a:r>
            <a:r>
              <a:rPr lang="en-US" sz="900" dirty="0"/>
              <a:t>]</a:t>
            </a:r>
          </a:p>
          <a:p>
            <a:endParaRPr lang="en-US" dirty="0"/>
          </a:p>
        </p:txBody>
      </p:sp>
    </p:spTree>
    <p:extLst>
      <p:ext uri="{BB962C8B-B14F-4D97-AF65-F5344CB8AC3E}">
        <p14:creationId xmlns:p14="http://schemas.microsoft.com/office/powerpoint/2010/main" val="141500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6BA25-B889-5C42-B15A-09288419083E}"/>
              </a:ext>
            </a:extLst>
          </p:cNvPr>
          <p:cNvSpPr txBox="1"/>
          <p:nvPr/>
        </p:nvSpPr>
        <p:spPr>
          <a:xfrm>
            <a:off x="549795" y="878915"/>
            <a:ext cx="8113853" cy="4708981"/>
          </a:xfrm>
          <a:prstGeom prst="rect">
            <a:avLst/>
          </a:prstGeom>
          <a:noFill/>
        </p:spPr>
        <p:txBody>
          <a:bodyPr wrap="square" rtlCol="0">
            <a:spAutoFit/>
          </a:bodyPr>
          <a:lstStyle/>
          <a:p>
            <a:pPr algn="ctr"/>
            <a:r>
              <a:rPr lang="en-US" sz="5000" dirty="0">
                <a:solidFill>
                  <a:srgbClr val="C00000"/>
                </a:solidFill>
              </a:rPr>
              <a:t>Compelling evidence that there are both </a:t>
            </a:r>
            <a:r>
              <a:rPr lang="en-US" sz="5000" dirty="0"/>
              <a:t>allocative</a:t>
            </a:r>
            <a:r>
              <a:rPr lang="en-US" sz="5000" dirty="0">
                <a:solidFill>
                  <a:srgbClr val="C00000"/>
                </a:solidFill>
              </a:rPr>
              <a:t> and </a:t>
            </a:r>
            <a:r>
              <a:rPr lang="en-US" sz="5000" dirty="0"/>
              <a:t>technical efficiencies </a:t>
            </a:r>
          </a:p>
          <a:p>
            <a:pPr algn="ctr"/>
            <a:r>
              <a:rPr lang="en-US" sz="5000" dirty="0">
                <a:solidFill>
                  <a:srgbClr val="C00000"/>
                </a:solidFill>
              </a:rPr>
              <a:t>to be realized by investing </a:t>
            </a:r>
            <a:r>
              <a:rPr lang="en-US" sz="5000" dirty="0"/>
              <a:t>more money </a:t>
            </a:r>
            <a:r>
              <a:rPr lang="en-US" sz="5000" dirty="0">
                <a:solidFill>
                  <a:srgbClr val="C00000"/>
                </a:solidFill>
              </a:rPr>
              <a:t>in strengthening </a:t>
            </a:r>
            <a:r>
              <a:rPr lang="en-US" sz="5000" dirty="0"/>
              <a:t>community responses</a:t>
            </a:r>
            <a:r>
              <a:rPr lang="en-US" sz="5000" dirty="0">
                <a:solidFill>
                  <a:srgbClr val="C00000"/>
                </a:solidFill>
              </a:rPr>
              <a:t>. </a:t>
            </a:r>
          </a:p>
        </p:txBody>
      </p:sp>
      <p:sp>
        <p:nvSpPr>
          <p:cNvPr id="8" name="TextBox 7">
            <a:extLst>
              <a:ext uri="{FF2B5EF4-FFF2-40B4-BE49-F238E27FC236}">
                <a16:creationId xmlns:a16="http://schemas.microsoft.com/office/drawing/2014/main" id="{447C0B20-9ECB-554E-8CAD-5F24B050D931}"/>
              </a:ext>
            </a:extLst>
          </p:cNvPr>
          <p:cNvSpPr txBox="1"/>
          <p:nvPr/>
        </p:nvSpPr>
        <p:spPr>
          <a:xfrm>
            <a:off x="1559510" y="6250076"/>
            <a:ext cx="6094425" cy="276999"/>
          </a:xfrm>
          <a:prstGeom prst="rect">
            <a:avLst/>
          </a:prstGeom>
          <a:noFill/>
        </p:spPr>
        <p:txBody>
          <a:bodyPr wrap="none" rtlCol="0">
            <a:spAutoFit/>
          </a:bodyPr>
          <a:lstStyle/>
          <a:p>
            <a:r>
              <a:rPr lang="en-US" sz="1200" dirty="0">
                <a:hlinkClick r:id="rId2"/>
              </a:rPr>
              <a:t>http://icaso.org/wp-content/uploads/2017/03/ICASO-Community-Report_Final-ZK-Feb-27.pdf</a:t>
            </a:r>
            <a:r>
              <a:rPr lang="en-US" sz="1200" dirty="0"/>
              <a:t> </a:t>
            </a:r>
          </a:p>
        </p:txBody>
      </p:sp>
    </p:spTree>
    <p:extLst>
      <p:ext uri="{BB962C8B-B14F-4D97-AF65-F5344CB8AC3E}">
        <p14:creationId xmlns:p14="http://schemas.microsoft.com/office/powerpoint/2010/main" val="305858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6BA25-B889-5C42-B15A-09288419083E}"/>
              </a:ext>
            </a:extLst>
          </p:cNvPr>
          <p:cNvSpPr txBox="1"/>
          <p:nvPr/>
        </p:nvSpPr>
        <p:spPr>
          <a:xfrm>
            <a:off x="549795" y="3031806"/>
            <a:ext cx="8113853" cy="861774"/>
          </a:xfrm>
          <a:prstGeom prst="rect">
            <a:avLst/>
          </a:prstGeom>
          <a:noFill/>
        </p:spPr>
        <p:txBody>
          <a:bodyPr wrap="square" rtlCol="0">
            <a:spAutoFit/>
          </a:bodyPr>
          <a:lstStyle/>
          <a:p>
            <a:pPr algn="ctr"/>
            <a:r>
              <a:rPr lang="en-US" sz="5000" b="1" dirty="0">
                <a:solidFill>
                  <a:srgbClr val="C00000"/>
                </a:solidFill>
              </a:rPr>
              <a:t>YET…</a:t>
            </a:r>
          </a:p>
        </p:txBody>
      </p:sp>
    </p:spTree>
    <p:extLst>
      <p:ext uri="{BB962C8B-B14F-4D97-AF65-F5344CB8AC3E}">
        <p14:creationId xmlns:p14="http://schemas.microsoft.com/office/powerpoint/2010/main" val="49387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3216-8A59-204B-8196-56FD63A0764F}"/>
              </a:ext>
            </a:extLst>
          </p:cNvPr>
          <p:cNvSpPr>
            <a:spLocks noGrp="1"/>
          </p:cNvSpPr>
          <p:nvPr>
            <p:ph type="title"/>
          </p:nvPr>
        </p:nvSpPr>
        <p:spPr>
          <a:xfrm>
            <a:off x="162043" y="515597"/>
            <a:ext cx="8889357" cy="896515"/>
          </a:xfrm>
        </p:spPr>
        <p:txBody>
          <a:bodyPr>
            <a:normAutofit/>
          </a:bodyPr>
          <a:lstStyle/>
          <a:p>
            <a:r>
              <a:rPr lang="en-US" sz="4100" b="1" dirty="0"/>
              <a:t>State of “Community Response” Funding</a:t>
            </a:r>
          </a:p>
        </p:txBody>
      </p:sp>
      <p:sp>
        <p:nvSpPr>
          <p:cNvPr id="3" name="Content Placeholder 2">
            <a:extLst>
              <a:ext uri="{FF2B5EF4-FFF2-40B4-BE49-F238E27FC236}">
                <a16:creationId xmlns:a16="http://schemas.microsoft.com/office/drawing/2014/main" id="{61DC40B3-2A46-694E-8C7F-2B31FCC14797}"/>
              </a:ext>
            </a:extLst>
          </p:cNvPr>
          <p:cNvSpPr>
            <a:spLocks noGrp="1"/>
          </p:cNvSpPr>
          <p:nvPr>
            <p:ph idx="1"/>
          </p:nvPr>
        </p:nvSpPr>
        <p:spPr>
          <a:xfrm>
            <a:off x="447432" y="1573904"/>
            <a:ext cx="8318580" cy="4676172"/>
          </a:xfrm>
        </p:spPr>
        <p:txBody>
          <a:bodyPr>
            <a:noAutofit/>
          </a:bodyPr>
          <a:lstStyle/>
          <a:p>
            <a:r>
              <a:rPr lang="en-US" sz="2200" dirty="0"/>
              <a:t>UNAIDS suggests that investments in community mobilization </a:t>
            </a:r>
            <a:r>
              <a:rPr lang="en-US" sz="2200" b="1" dirty="0">
                <a:solidFill>
                  <a:srgbClr val="FF0000"/>
                </a:solidFill>
              </a:rPr>
              <a:t>should</a:t>
            </a:r>
            <a:r>
              <a:rPr lang="en-US" sz="2200" dirty="0"/>
              <a:t> increase threefold to 3%, and spending on social enablers should reach 8% of total expenditure by 2020. </a:t>
            </a:r>
          </a:p>
          <a:p>
            <a:r>
              <a:rPr lang="en-US" sz="2200" dirty="0"/>
              <a:t>40% of organizations tasked with implementing community activities reported a </a:t>
            </a:r>
            <a:r>
              <a:rPr lang="en-US" sz="2200" dirty="0">
                <a:solidFill>
                  <a:srgbClr val="FF0000"/>
                </a:solidFill>
              </a:rPr>
              <a:t>funding decrease since 2013</a:t>
            </a:r>
            <a:r>
              <a:rPr lang="en-US" sz="2200" dirty="0"/>
              <a:t>. Two thirds expected flat or declining funding in the future. PEPFAR reduced its investments in community-based care, treatment and support by 12.6% from 2013 to 2014. </a:t>
            </a:r>
          </a:p>
          <a:p>
            <a:r>
              <a:rPr lang="en-US" sz="2200" dirty="0"/>
              <a:t>The Global Fund’s Technical Review Panel has expressed concern that the majority of concept notes are </a:t>
            </a:r>
            <a:r>
              <a:rPr lang="en-US" sz="2200" dirty="0">
                <a:solidFill>
                  <a:srgbClr val="FF0000"/>
                </a:solidFill>
              </a:rPr>
              <a:t>not including funding requests for the community systems strengthening module at all</a:t>
            </a:r>
            <a:r>
              <a:rPr lang="en-US" sz="2200" dirty="0"/>
              <a:t>. An investment case for community responses is needed to motivate the necessary levels of funding. </a:t>
            </a:r>
          </a:p>
          <a:p>
            <a:pPr marL="0" indent="0">
              <a:buNone/>
            </a:pPr>
            <a:endParaRPr lang="en-US" dirty="0"/>
          </a:p>
        </p:txBody>
      </p:sp>
      <p:sp>
        <p:nvSpPr>
          <p:cNvPr id="4" name="TextBox 3">
            <a:extLst>
              <a:ext uri="{FF2B5EF4-FFF2-40B4-BE49-F238E27FC236}">
                <a16:creationId xmlns:a16="http://schemas.microsoft.com/office/drawing/2014/main" id="{9AD88B36-EE6C-1B47-AF04-F8550CE7E92B}"/>
              </a:ext>
            </a:extLst>
          </p:cNvPr>
          <p:cNvSpPr txBox="1"/>
          <p:nvPr/>
        </p:nvSpPr>
        <p:spPr>
          <a:xfrm>
            <a:off x="1559510" y="6250076"/>
            <a:ext cx="6094425" cy="276999"/>
          </a:xfrm>
          <a:prstGeom prst="rect">
            <a:avLst/>
          </a:prstGeom>
          <a:noFill/>
        </p:spPr>
        <p:txBody>
          <a:bodyPr wrap="none" rtlCol="0">
            <a:spAutoFit/>
          </a:bodyPr>
          <a:lstStyle/>
          <a:p>
            <a:r>
              <a:rPr lang="en-US" sz="1200" dirty="0">
                <a:hlinkClick r:id="rId2"/>
              </a:rPr>
              <a:t>http://icaso.org/wp-content/uploads/2017/03/ICASO-Community-Report_Final-ZK-Feb-27.pdf</a:t>
            </a:r>
            <a:r>
              <a:rPr lang="en-US" sz="1200" dirty="0"/>
              <a:t> </a:t>
            </a:r>
          </a:p>
        </p:txBody>
      </p:sp>
    </p:spTree>
    <p:extLst>
      <p:ext uri="{BB962C8B-B14F-4D97-AF65-F5344CB8AC3E}">
        <p14:creationId xmlns:p14="http://schemas.microsoft.com/office/powerpoint/2010/main" val="379777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BA49-5093-CC40-BB63-9EECA5EA1B76}"/>
              </a:ext>
            </a:extLst>
          </p:cNvPr>
          <p:cNvSpPr>
            <a:spLocks noGrp="1"/>
          </p:cNvSpPr>
          <p:nvPr>
            <p:ph type="title"/>
          </p:nvPr>
        </p:nvSpPr>
        <p:spPr>
          <a:xfrm>
            <a:off x="628650" y="365126"/>
            <a:ext cx="7886700" cy="965963"/>
          </a:xfrm>
        </p:spPr>
        <p:txBody>
          <a:bodyPr>
            <a:normAutofit/>
          </a:bodyPr>
          <a:lstStyle/>
          <a:p>
            <a:r>
              <a:rPr lang="en-US" sz="5000" b="1" dirty="0"/>
              <a:t>Invest and You Shall Receive…</a:t>
            </a:r>
          </a:p>
        </p:txBody>
      </p:sp>
      <p:sp>
        <p:nvSpPr>
          <p:cNvPr id="5" name="Content Placeholder 2">
            <a:extLst>
              <a:ext uri="{FF2B5EF4-FFF2-40B4-BE49-F238E27FC236}">
                <a16:creationId xmlns:a16="http://schemas.microsoft.com/office/drawing/2014/main" id="{C091E4DF-56E6-844C-A8A9-0291E44066BC}"/>
              </a:ext>
            </a:extLst>
          </p:cNvPr>
          <p:cNvSpPr txBox="1">
            <a:spLocks/>
          </p:cNvSpPr>
          <p:nvPr/>
        </p:nvSpPr>
        <p:spPr>
          <a:xfrm>
            <a:off x="369688" y="1226915"/>
            <a:ext cx="8635416" cy="515073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100" dirty="0"/>
              <a:t>Communities</a:t>
            </a:r>
            <a:r>
              <a:rPr lang="en-US" sz="2900" dirty="0"/>
              <a:t>:</a:t>
            </a:r>
          </a:p>
          <a:p>
            <a:pPr lvl="1"/>
            <a:r>
              <a:rPr lang="en-US" sz="2900" dirty="0"/>
              <a:t>Use funds for intended purpose and ultimately save lives</a:t>
            </a:r>
          </a:p>
          <a:p>
            <a:pPr lvl="1"/>
            <a:r>
              <a:rPr lang="en-US" sz="2900" dirty="0"/>
              <a:t>Know what’s best in their context, innovates and scales</a:t>
            </a:r>
          </a:p>
          <a:p>
            <a:pPr lvl="1"/>
            <a:r>
              <a:rPr lang="en-US" sz="2900" dirty="0"/>
              <a:t>Produce reliable, actionable data</a:t>
            </a:r>
          </a:p>
          <a:p>
            <a:pPr lvl="1"/>
            <a:r>
              <a:rPr lang="en-US" sz="2900" dirty="0"/>
              <a:t>Sustain work beyond the project as much as is possible</a:t>
            </a:r>
          </a:p>
          <a:p>
            <a:pPr lvl="1"/>
            <a:r>
              <a:rPr lang="en-US" sz="2900" dirty="0"/>
              <a:t>Demand what they need from their governments</a:t>
            </a:r>
          </a:p>
          <a:p>
            <a:pPr lvl="1"/>
            <a:r>
              <a:rPr lang="en-US" sz="2900" dirty="0"/>
              <a:t>Are a partner in the HIV response, not a victim</a:t>
            </a:r>
          </a:p>
        </p:txBody>
      </p:sp>
    </p:spTree>
    <p:extLst>
      <p:ext uri="{BB962C8B-B14F-4D97-AF65-F5344CB8AC3E}">
        <p14:creationId xmlns:p14="http://schemas.microsoft.com/office/powerpoint/2010/main" val="42902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A8E411-4692-1F45-9D3D-DBDA94E78927}"/>
              </a:ext>
            </a:extLst>
          </p:cNvPr>
          <p:cNvPicPr>
            <a:picLocks noChangeAspect="1"/>
          </p:cNvPicPr>
          <p:nvPr/>
        </p:nvPicPr>
        <p:blipFill>
          <a:blip r:embed="rId2"/>
          <a:stretch>
            <a:fillRect/>
          </a:stretch>
        </p:blipFill>
        <p:spPr>
          <a:xfrm>
            <a:off x="84440" y="458273"/>
            <a:ext cx="3583884" cy="4637967"/>
          </a:xfrm>
          <a:prstGeom prst="rect">
            <a:avLst/>
          </a:prstGeom>
        </p:spPr>
      </p:pic>
      <p:sp>
        <p:nvSpPr>
          <p:cNvPr id="2" name="Title 1">
            <a:extLst>
              <a:ext uri="{FF2B5EF4-FFF2-40B4-BE49-F238E27FC236}">
                <a16:creationId xmlns:a16="http://schemas.microsoft.com/office/drawing/2014/main" id="{D035BA49-5093-CC40-BB63-9EECA5EA1B76}"/>
              </a:ext>
            </a:extLst>
          </p:cNvPr>
          <p:cNvSpPr>
            <a:spLocks noGrp="1"/>
          </p:cNvSpPr>
          <p:nvPr>
            <p:ph type="title"/>
          </p:nvPr>
        </p:nvSpPr>
        <p:spPr>
          <a:xfrm>
            <a:off x="4275411" y="266843"/>
            <a:ext cx="4665221" cy="1051419"/>
          </a:xfrm>
        </p:spPr>
        <p:txBody>
          <a:bodyPr>
            <a:normAutofit/>
          </a:bodyPr>
          <a:lstStyle/>
          <a:p>
            <a:pPr algn="ctr"/>
            <a:r>
              <a:rPr lang="en-US" b="1" dirty="0"/>
              <a:t>Value for Money</a:t>
            </a:r>
          </a:p>
        </p:txBody>
      </p:sp>
      <p:pic>
        <p:nvPicPr>
          <p:cNvPr id="7" name="Picture 6">
            <a:extLst>
              <a:ext uri="{FF2B5EF4-FFF2-40B4-BE49-F238E27FC236}">
                <a16:creationId xmlns:a16="http://schemas.microsoft.com/office/drawing/2014/main" id="{FF26ACE1-D51E-8F4C-A62A-17FF149784A0}"/>
              </a:ext>
            </a:extLst>
          </p:cNvPr>
          <p:cNvPicPr>
            <a:picLocks noChangeAspect="1"/>
          </p:cNvPicPr>
          <p:nvPr/>
        </p:nvPicPr>
        <p:blipFill>
          <a:blip r:embed="rId3"/>
          <a:stretch>
            <a:fillRect/>
          </a:stretch>
        </p:blipFill>
        <p:spPr>
          <a:xfrm>
            <a:off x="1449869" y="1174396"/>
            <a:ext cx="7694131" cy="5683604"/>
          </a:xfrm>
          <a:prstGeom prst="rect">
            <a:avLst/>
          </a:prstGeom>
        </p:spPr>
      </p:pic>
    </p:spTree>
    <p:extLst>
      <p:ext uri="{BB962C8B-B14F-4D97-AF65-F5344CB8AC3E}">
        <p14:creationId xmlns:p14="http://schemas.microsoft.com/office/powerpoint/2010/main" val="55266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6A27FE-E3A2-2B41-A957-1AC20C341585}"/>
              </a:ext>
            </a:extLst>
          </p:cNvPr>
          <p:cNvPicPr>
            <a:picLocks noChangeAspect="1"/>
          </p:cNvPicPr>
          <p:nvPr/>
        </p:nvPicPr>
        <p:blipFill>
          <a:blip r:embed="rId2"/>
          <a:stretch>
            <a:fillRect/>
          </a:stretch>
        </p:blipFill>
        <p:spPr>
          <a:xfrm>
            <a:off x="1128702" y="352020"/>
            <a:ext cx="6915703" cy="6389509"/>
          </a:xfrm>
          <a:prstGeom prst="rect">
            <a:avLst/>
          </a:prstGeom>
        </p:spPr>
      </p:pic>
    </p:spTree>
    <p:extLst>
      <p:ext uri="{BB962C8B-B14F-4D97-AF65-F5344CB8AC3E}">
        <p14:creationId xmlns:p14="http://schemas.microsoft.com/office/powerpoint/2010/main" val="258540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8DEF-2B99-404B-96E0-74B92EE67203}"/>
              </a:ext>
            </a:extLst>
          </p:cNvPr>
          <p:cNvSpPr>
            <a:spLocks noGrp="1"/>
          </p:cNvSpPr>
          <p:nvPr>
            <p:ph type="ctrTitle"/>
          </p:nvPr>
        </p:nvSpPr>
        <p:spPr>
          <a:xfrm>
            <a:off x="101008" y="829340"/>
            <a:ext cx="8941981" cy="2402958"/>
          </a:xfrm>
        </p:spPr>
        <p:txBody>
          <a:bodyPr>
            <a:normAutofit fontScale="90000"/>
          </a:bodyPr>
          <a:lstStyle/>
          <a:p>
            <a:r>
              <a:rPr lang="en-US" dirty="0">
                <a:solidFill>
                  <a:schemeClr val="bg1"/>
                </a:solidFill>
                <a:latin typeface="+mn-lt"/>
              </a:rPr>
              <a:t>Investment Case: </a:t>
            </a:r>
            <a:br>
              <a:rPr lang="en-US" dirty="0">
                <a:solidFill>
                  <a:schemeClr val="bg1"/>
                </a:solidFill>
                <a:latin typeface="+mn-lt"/>
              </a:rPr>
            </a:br>
            <a:r>
              <a:rPr lang="en-US" sz="5800" dirty="0">
                <a:solidFill>
                  <a:schemeClr val="bg1"/>
                </a:solidFill>
                <a:latin typeface="+mn-lt"/>
              </a:rPr>
              <a:t>Quantifying Civil Society Contributions towards 90-90-90</a:t>
            </a:r>
          </a:p>
        </p:txBody>
      </p:sp>
      <p:sp>
        <p:nvSpPr>
          <p:cNvPr id="3" name="Subtitle 2">
            <a:extLst>
              <a:ext uri="{FF2B5EF4-FFF2-40B4-BE49-F238E27FC236}">
                <a16:creationId xmlns:a16="http://schemas.microsoft.com/office/drawing/2014/main" id="{429B5DC3-0288-7341-81B9-C2B7E0341D60}"/>
              </a:ext>
            </a:extLst>
          </p:cNvPr>
          <p:cNvSpPr>
            <a:spLocks noGrp="1"/>
          </p:cNvSpPr>
          <p:nvPr>
            <p:ph type="subTitle" idx="1"/>
          </p:nvPr>
        </p:nvSpPr>
        <p:spPr>
          <a:xfrm>
            <a:off x="101008" y="4012888"/>
            <a:ext cx="8941981" cy="2356013"/>
          </a:xfrm>
        </p:spPr>
        <p:txBody>
          <a:bodyPr>
            <a:noAutofit/>
          </a:bodyPr>
          <a:lstStyle/>
          <a:p>
            <a:r>
              <a:rPr lang="en-US" sz="2800" b="1" dirty="0">
                <a:solidFill>
                  <a:schemeClr val="bg1"/>
                </a:solidFill>
              </a:rPr>
              <a:t>Solange Baptiste</a:t>
            </a:r>
          </a:p>
          <a:p>
            <a:r>
              <a:rPr lang="en-US" sz="2200" dirty="0">
                <a:solidFill>
                  <a:schemeClr val="bg1"/>
                </a:solidFill>
              </a:rPr>
              <a:t>Executive Director</a:t>
            </a:r>
          </a:p>
          <a:p>
            <a:r>
              <a:rPr lang="en-US" sz="2200" dirty="0">
                <a:solidFill>
                  <a:schemeClr val="bg1"/>
                </a:solidFill>
              </a:rPr>
              <a:t>July 21, 2018</a:t>
            </a:r>
          </a:p>
          <a:p>
            <a:r>
              <a:rPr lang="en-US" sz="2200" dirty="0">
                <a:solidFill>
                  <a:schemeClr val="bg1"/>
                </a:solidFill>
              </a:rPr>
              <a:t>International Treatment Preparedness Coalition (ITPC)</a:t>
            </a:r>
          </a:p>
        </p:txBody>
      </p:sp>
    </p:spTree>
    <p:extLst>
      <p:ext uri="{BB962C8B-B14F-4D97-AF65-F5344CB8AC3E}">
        <p14:creationId xmlns:p14="http://schemas.microsoft.com/office/powerpoint/2010/main" val="328846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B1CC6-FC59-6142-918B-D2C80D4F2257}"/>
              </a:ext>
            </a:extLst>
          </p:cNvPr>
          <p:cNvPicPr>
            <a:picLocks noChangeAspect="1"/>
          </p:cNvPicPr>
          <p:nvPr/>
        </p:nvPicPr>
        <p:blipFill>
          <a:blip r:embed="rId2"/>
          <a:stretch>
            <a:fillRect/>
          </a:stretch>
        </p:blipFill>
        <p:spPr>
          <a:xfrm>
            <a:off x="1347969" y="263779"/>
            <a:ext cx="6719586" cy="6594221"/>
          </a:xfrm>
          <a:prstGeom prst="rect">
            <a:avLst/>
          </a:prstGeom>
        </p:spPr>
      </p:pic>
    </p:spTree>
    <p:extLst>
      <p:ext uri="{BB962C8B-B14F-4D97-AF65-F5344CB8AC3E}">
        <p14:creationId xmlns:p14="http://schemas.microsoft.com/office/powerpoint/2010/main" val="381836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11B6-0B66-2047-98DE-BE93BE05174E}"/>
              </a:ext>
            </a:extLst>
          </p:cNvPr>
          <p:cNvSpPr>
            <a:spLocks noGrp="1"/>
          </p:cNvSpPr>
          <p:nvPr>
            <p:ph type="title"/>
          </p:nvPr>
        </p:nvSpPr>
        <p:spPr>
          <a:xfrm>
            <a:off x="237280" y="284103"/>
            <a:ext cx="8889357" cy="838641"/>
          </a:xfrm>
        </p:spPr>
        <p:txBody>
          <a:bodyPr/>
          <a:lstStyle/>
          <a:p>
            <a:r>
              <a:rPr lang="en-US" dirty="0"/>
              <a:t>So, what now?</a:t>
            </a:r>
          </a:p>
        </p:txBody>
      </p:sp>
      <p:sp>
        <p:nvSpPr>
          <p:cNvPr id="3" name="Content Placeholder 2">
            <a:extLst>
              <a:ext uri="{FF2B5EF4-FFF2-40B4-BE49-F238E27FC236}">
                <a16:creationId xmlns:a16="http://schemas.microsoft.com/office/drawing/2014/main" id="{833D5E32-B9D4-604B-93B4-4ED5AB741412}"/>
              </a:ext>
            </a:extLst>
          </p:cNvPr>
          <p:cNvSpPr>
            <a:spLocks noGrp="1"/>
          </p:cNvSpPr>
          <p:nvPr>
            <p:ph idx="1"/>
          </p:nvPr>
        </p:nvSpPr>
        <p:spPr>
          <a:xfrm>
            <a:off x="324091" y="1203767"/>
            <a:ext cx="8715737" cy="5162309"/>
          </a:xfrm>
        </p:spPr>
        <p:txBody>
          <a:bodyPr>
            <a:normAutofit lnSpcReduction="10000"/>
          </a:bodyPr>
          <a:lstStyle/>
          <a:p>
            <a:pPr lvl="0"/>
            <a:r>
              <a:rPr lang="en-US" dirty="0"/>
              <a:t>Fund community responses </a:t>
            </a:r>
            <a:r>
              <a:rPr lang="en-US" b="1" dirty="0"/>
              <a:t>NOW</a:t>
            </a:r>
            <a:r>
              <a:rPr lang="en-US" dirty="0"/>
              <a:t>, to secure the returns from 30+ years of investments already made and to save money in the future. </a:t>
            </a:r>
          </a:p>
          <a:p>
            <a:pPr lvl="0"/>
            <a:r>
              <a:rPr lang="en-US" dirty="0"/>
              <a:t>Have honest discussions about why donors are hesitant to invest in communities!!</a:t>
            </a:r>
          </a:p>
          <a:p>
            <a:pPr lvl="0"/>
            <a:r>
              <a:rPr lang="en-US" dirty="0"/>
              <a:t>Conduct better </a:t>
            </a:r>
            <a:r>
              <a:rPr lang="en-US" b="1" dirty="0"/>
              <a:t>resource tracking of investments </a:t>
            </a:r>
            <a:r>
              <a:rPr lang="en-US" dirty="0"/>
              <a:t>in community responses. </a:t>
            </a:r>
          </a:p>
          <a:p>
            <a:pPr lvl="0"/>
            <a:r>
              <a:rPr lang="en-US" dirty="0"/>
              <a:t>Conduct more frequent and more rigorous </a:t>
            </a:r>
            <a:r>
              <a:rPr lang="en-US" b="1" dirty="0"/>
              <a:t>impact assessments</a:t>
            </a:r>
            <a:r>
              <a:rPr lang="en-US" dirty="0"/>
              <a:t> for community responses. </a:t>
            </a:r>
          </a:p>
          <a:p>
            <a:pPr lvl="0"/>
            <a:r>
              <a:rPr lang="en-US" b="1" dirty="0"/>
              <a:t>Fund</a:t>
            </a:r>
            <a:r>
              <a:rPr lang="en-US" dirty="0"/>
              <a:t> communities for: treatment education, monitoring, systems strengthening (organizations, financial, programmatic, governance) and advocacy!</a:t>
            </a:r>
          </a:p>
        </p:txBody>
      </p:sp>
      <p:sp>
        <p:nvSpPr>
          <p:cNvPr id="4" name="Title 1">
            <a:extLst>
              <a:ext uri="{FF2B5EF4-FFF2-40B4-BE49-F238E27FC236}">
                <a16:creationId xmlns:a16="http://schemas.microsoft.com/office/drawing/2014/main" id="{C07ED4C3-291E-5D4D-B285-7B276670DB22}"/>
              </a:ext>
            </a:extLst>
          </p:cNvPr>
          <p:cNvSpPr txBox="1">
            <a:spLocks/>
          </p:cNvSpPr>
          <p:nvPr/>
        </p:nvSpPr>
        <p:spPr>
          <a:xfrm>
            <a:off x="0" y="5681603"/>
            <a:ext cx="9248172" cy="10354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solidFill>
                  <a:srgbClr val="C00000"/>
                </a:solidFill>
              </a:rPr>
              <a:t>Invest in communities as a global public good!!</a:t>
            </a:r>
          </a:p>
        </p:txBody>
      </p:sp>
    </p:spTree>
    <p:extLst>
      <p:ext uri="{BB962C8B-B14F-4D97-AF65-F5344CB8AC3E}">
        <p14:creationId xmlns:p14="http://schemas.microsoft.com/office/powerpoint/2010/main" val="37608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4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71C609-819B-284F-868D-009869D4745F}"/>
              </a:ext>
            </a:extLst>
          </p:cNvPr>
          <p:cNvGrpSpPr/>
          <p:nvPr/>
        </p:nvGrpSpPr>
        <p:grpSpPr>
          <a:xfrm>
            <a:off x="1334385" y="1105786"/>
            <a:ext cx="6842952" cy="5326347"/>
            <a:chOff x="228600" y="243840"/>
            <a:chExt cx="8693247" cy="6766560"/>
          </a:xfrm>
        </p:grpSpPr>
        <p:pic>
          <p:nvPicPr>
            <p:cNvPr id="5" name="Picture 4">
              <a:extLst>
                <a:ext uri="{FF2B5EF4-FFF2-40B4-BE49-F238E27FC236}">
                  <a16:creationId xmlns:a16="http://schemas.microsoft.com/office/drawing/2014/main" id="{19266370-209C-C647-981A-5AB94A748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3840"/>
              <a:ext cx="8686800" cy="6766560"/>
            </a:xfrm>
            <a:prstGeom prst="rect">
              <a:avLst/>
            </a:prstGeom>
            <a:solidFill>
              <a:srgbClr val="C0504D"/>
            </a:solidFill>
          </p:spPr>
        </p:pic>
        <p:sp>
          <p:nvSpPr>
            <p:cNvPr id="6" name="Rectangle 5">
              <a:extLst>
                <a:ext uri="{FF2B5EF4-FFF2-40B4-BE49-F238E27FC236}">
                  <a16:creationId xmlns:a16="http://schemas.microsoft.com/office/drawing/2014/main" id="{584D00DA-423D-1B43-B7DD-A041C22016C1}"/>
                </a:ext>
              </a:extLst>
            </p:cNvPr>
            <p:cNvSpPr/>
            <p:nvPr/>
          </p:nvSpPr>
          <p:spPr>
            <a:xfrm>
              <a:off x="6711296" y="259960"/>
              <a:ext cx="2210551" cy="1088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E8AB33"/>
                </a:solidFill>
              </a:endParaRPr>
            </a:p>
          </p:txBody>
        </p:sp>
      </p:grpSp>
      <p:sp>
        <p:nvSpPr>
          <p:cNvPr id="2" name="Title 1">
            <a:extLst>
              <a:ext uri="{FF2B5EF4-FFF2-40B4-BE49-F238E27FC236}">
                <a16:creationId xmlns:a16="http://schemas.microsoft.com/office/drawing/2014/main" id="{D035BA49-5093-CC40-BB63-9EECA5EA1B76}"/>
              </a:ext>
            </a:extLst>
          </p:cNvPr>
          <p:cNvSpPr>
            <a:spLocks noGrp="1"/>
          </p:cNvSpPr>
          <p:nvPr>
            <p:ph type="title"/>
          </p:nvPr>
        </p:nvSpPr>
        <p:spPr>
          <a:xfrm>
            <a:off x="87216" y="255130"/>
            <a:ext cx="8924667" cy="994172"/>
          </a:xfrm>
        </p:spPr>
        <p:txBody>
          <a:bodyPr>
            <a:noAutofit/>
          </a:bodyPr>
          <a:lstStyle/>
          <a:p>
            <a:pPr algn="ctr"/>
            <a:r>
              <a:rPr lang="en-US" sz="3400" dirty="0"/>
              <a:t>How do communities measure progress towards</a:t>
            </a:r>
            <a:br>
              <a:rPr lang="en-US" sz="3400" dirty="0"/>
            </a:br>
            <a:r>
              <a:rPr lang="en-US" sz="3400" dirty="0"/>
              <a:t>90-90-90 targets?</a:t>
            </a:r>
          </a:p>
        </p:txBody>
      </p:sp>
      <p:sp>
        <p:nvSpPr>
          <p:cNvPr id="7" name="TextBox 6">
            <a:extLst>
              <a:ext uri="{FF2B5EF4-FFF2-40B4-BE49-F238E27FC236}">
                <a16:creationId xmlns:a16="http://schemas.microsoft.com/office/drawing/2014/main" id="{D0D27C9A-16C6-9849-8906-A5AE31276F26}"/>
              </a:ext>
            </a:extLst>
          </p:cNvPr>
          <p:cNvSpPr txBox="1"/>
          <p:nvPr/>
        </p:nvSpPr>
        <p:spPr>
          <a:xfrm>
            <a:off x="1329310" y="1808664"/>
            <a:ext cx="971550" cy="646331"/>
          </a:xfrm>
          <a:prstGeom prst="rect">
            <a:avLst/>
          </a:prstGeom>
          <a:noFill/>
        </p:spPr>
        <p:txBody>
          <a:bodyPr wrap="square" rtlCol="0">
            <a:spAutoFit/>
          </a:bodyPr>
          <a:lstStyle/>
          <a:p>
            <a:pPr algn="ctr"/>
            <a:r>
              <a:rPr lang="en-US" sz="3600" b="1" i="1" dirty="0">
                <a:solidFill>
                  <a:srgbClr val="92D050"/>
                </a:solidFill>
              </a:rPr>
              <a:t>90</a:t>
            </a:r>
          </a:p>
        </p:txBody>
      </p:sp>
      <p:sp>
        <p:nvSpPr>
          <p:cNvPr id="8" name="TextBox 7">
            <a:extLst>
              <a:ext uri="{FF2B5EF4-FFF2-40B4-BE49-F238E27FC236}">
                <a16:creationId xmlns:a16="http://schemas.microsoft.com/office/drawing/2014/main" id="{2E4F4C04-7A00-FA46-B31E-B9C5131F713D}"/>
              </a:ext>
            </a:extLst>
          </p:cNvPr>
          <p:cNvSpPr txBox="1"/>
          <p:nvPr/>
        </p:nvSpPr>
        <p:spPr>
          <a:xfrm>
            <a:off x="4356377" y="1808664"/>
            <a:ext cx="971550" cy="646331"/>
          </a:xfrm>
          <a:prstGeom prst="rect">
            <a:avLst/>
          </a:prstGeom>
          <a:noFill/>
        </p:spPr>
        <p:txBody>
          <a:bodyPr wrap="square" rtlCol="0">
            <a:spAutoFit/>
          </a:bodyPr>
          <a:lstStyle/>
          <a:p>
            <a:pPr algn="ctr"/>
            <a:r>
              <a:rPr lang="en-US" sz="3600" b="1" i="1" dirty="0">
                <a:solidFill>
                  <a:srgbClr val="E8AE00"/>
                </a:solidFill>
              </a:rPr>
              <a:t>90</a:t>
            </a:r>
          </a:p>
        </p:txBody>
      </p:sp>
      <p:sp>
        <p:nvSpPr>
          <p:cNvPr id="9" name="TextBox 8">
            <a:extLst>
              <a:ext uri="{FF2B5EF4-FFF2-40B4-BE49-F238E27FC236}">
                <a16:creationId xmlns:a16="http://schemas.microsoft.com/office/drawing/2014/main" id="{519B4CE1-607B-C742-A22D-BC7385427CCC}"/>
              </a:ext>
            </a:extLst>
          </p:cNvPr>
          <p:cNvSpPr txBox="1"/>
          <p:nvPr/>
        </p:nvSpPr>
        <p:spPr>
          <a:xfrm>
            <a:off x="6897669" y="1537403"/>
            <a:ext cx="971550" cy="646331"/>
          </a:xfrm>
          <a:prstGeom prst="rect">
            <a:avLst/>
          </a:prstGeom>
          <a:noFill/>
        </p:spPr>
        <p:txBody>
          <a:bodyPr wrap="square" rtlCol="0">
            <a:spAutoFit/>
          </a:bodyPr>
          <a:lstStyle/>
          <a:p>
            <a:pPr algn="ctr"/>
            <a:r>
              <a:rPr lang="en-US" sz="3600" b="1" i="1" dirty="0">
                <a:solidFill>
                  <a:srgbClr val="8CBEB6"/>
                </a:solidFill>
              </a:rPr>
              <a:t>90</a:t>
            </a:r>
          </a:p>
        </p:txBody>
      </p:sp>
    </p:spTree>
    <p:extLst>
      <p:ext uri="{BB962C8B-B14F-4D97-AF65-F5344CB8AC3E}">
        <p14:creationId xmlns:p14="http://schemas.microsoft.com/office/powerpoint/2010/main" val="330090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84840" y="415081"/>
            <a:ext cx="7787019" cy="6061180"/>
            <a:chOff x="228600" y="243840"/>
            <a:chExt cx="8693247" cy="676656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3840"/>
              <a:ext cx="8686800" cy="6766560"/>
            </a:xfrm>
            <a:prstGeom prst="rect">
              <a:avLst/>
            </a:prstGeom>
            <a:solidFill>
              <a:srgbClr val="C0504D"/>
            </a:solidFill>
          </p:spPr>
        </p:pic>
        <p:sp>
          <p:nvSpPr>
            <p:cNvPr id="4" name="Rectangle 3"/>
            <p:cNvSpPr/>
            <p:nvPr/>
          </p:nvSpPr>
          <p:spPr>
            <a:xfrm>
              <a:off x="6711296" y="259960"/>
              <a:ext cx="2210551" cy="1088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E8AB33"/>
                </a:solidFill>
              </a:endParaRPr>
            </a:p>
          </p:txBody>
        </p:sp>
      </p:grpSp>
      <p:sp>
        <p:nvSpPr>
          <p:cNvPr id="3" name="Oval 2">
            <a:extLst>
              <a:ext uri="{FF2B5EF4-FFF2-40B4-BE49-F238E27FC236}">
                <a16:creationId xmlns:a16="http://schemas.microsoft.com/office/drawing/2014/main" id="{EA70B652-DD7F-C442-8393-CBB0D1B28030}"/>
              </a:ext>
            </a:extLst>
          </p:cNvPr>
          <p:cNvSpPr/>
          <p:nvPr/>
        </p:nvSpPr>
        <p:spPr>
          <a:xfrm>
            <a:off x="2916651" y="4672855"/>
            <a:ext cx="417040" cy="17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Oval 5">
            <a:extLst>
              <a:ext uri="{FF2B5EF4-FFF2-40B4-BE49-F238E27FC236}">
                <a16:creationId xmlns:a16="http://schemas.microsoft.com/office/drawing/2014/main" id="{12B6C2A6-758C-1D46-8DA9-F5770324EB65}"/>
              </a:ext>
            </a:extLst>
          </p:cNvPr>
          <p:cNvSpPr/>
          <p:nvPr/>
        </p:nvSpPr>
        <p:spPr>
          <a:xfrm>
            <a:off x="3890872" y="4142135"/>
            <a:ext cx="417040" cy="17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Oval 7">
            <a:extLst>
              <a:ext uri="{FF2B5EF4-FFF2-40B4-BE49-F238E27FC236}">
                <a16:creationId xmlns:a16="http://schemas.microsoft.com/office/drawing/2014/main" id="{E6F0EB0C-2308-6F43-BA2B-8AEBD4ED854E}"/>
              </a:ext>
            </a:extLst>
          </p:cNvPr>
          <p:cNvSpPr/>
          <p:nvPr/>
        </p:nvSpPr>
        <p:spPr>
          <a:xfrm>
            <a:off x="3051403" y="2390403"/>
            <a:ext cx="417040" cy="17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Oval 8">
            <a:extLst>
              <a:ext uri="{FF2B5EF4-FFF2-40B4-BE49-F238E27FC236}">
                <a16:creationId xmlns:a16="http://schemas.microsoft.com/office/drawing/2014/main" id="{A7ADDBF9-F436-094B-B9A7-B9BEE6B12411}"/>
              </a:ext>
            </a:extLst>
          </p:cNvPr>
          <p:cNvSpPr/>
          <p:nvPr/>
        </p:nvSpPr>
        <p:spPr>
          <a:xfrm>
            <a:off x="5589707" y="1404561"/>
            <a:ext cx="555911" cy="25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 name="TextBox 4">
            <a:extLst>
              <a:ext uri="{FF2B5EF4-FFF2-40B4-BE49-F238E27FC236}">
                <a16:creationId xmlns:a16="http://schemas.microsoft.com/office/drawing/2014/main" id="{F0C3F594-71EA-0140-9EB1-DAE0B813B629}"/>
              </a:ext>
            </a:extLst>
          </p:cNvPr>
          <p:cNvSpPr txBox="1"/>
          <p:nvPr/>
        </p:nvSpPr>
        <p:spPr>
          <a:xfrm>
            <a:off x="130178" y="5328457"/>
            <a:ext cx="1336969" cy="461665"/>
          </a:xfrm>
          <a:prstGeom prst="rect">
            <a:avLst/>
          </a:prstGeom>
          <a:noFill/>
        </p:spPr>
        <p:txBody>
          <a:bodyPr wrap="none" rtlCol="0">
            <a:spAutoFit/>
          </a:bodyPr>
          <a:lstStyle/>
          <a:p>
            <a:r>
              <a:rPr lang="en-US" sz="2400" b="1" dirty="0">
                <a:solidFill>
                  <a:srgbClr val="FF0000"/>
                </a:solidFill>
              </a:rPr>
              <a:t>QUALITY</a:t>
            </a:r>
            <a:r>
              <a:rPr lang="en-US" sz="1350" dirty="0"/>
              <a:t> </a:t>
            </a:r>
          </a:p>
        </p:txBody>
      </p:sp>
      <p:sp>
        <p:nvSpPr>
          <p:cNvPr id="10" name="TextBox 9">
            <a:extLst>
              <a:ext uri="{FF2B5EF4-FFF2-40B4-BE49-F238E27FC236}">
                <a16:creationId xmlns:a16="http://schemas.microsoft.com/office/drawing/2014/main" id="{B8450433-1274-E147-910C-5CD4A839E69D}"/>
              </a:ext>
            </a:extLst>
          </p:cNvPr>
          <p:cNvSpPr txBox="1"/>
          <p:nvPr/>
        </p:nvSpPr>
        <p:spPr>
          <a:xfrm>
            <a:off x="6872541" y="917041"/>
            <a:ext cx="2027478" cy="461665"/>
          </a:xfrm>
          <a:prstGeom prst="rect">
            <a:avLst/>
          </a:prstGeom>
          <a:noFill/>
        </p:spPr>
        <p:txBody>
          <a:bodyPr wrap="none" rtlCol="0">
            <a:spAutoFit/>
          </a:bodyPr>
          <a:lstStyle/>
          <a:p>
            <a:r>
              <a:rPr lang="en-US" sz="2400" b="1" dirty="0">
                <a:solidFill>
                  <a:srgbClr val="FF0000"/>
                </a:solidFill>
              </a:rPr>
              <a:t>CONTINUNITY</a:t>
            </a:r>
            <a:r>
              <a:rPr lang="en-US" sz="1350" dirty="0"/>
              <a:t> </a:t>
            </a:r>
          </a:p>
        </p:txBody>
      </p:sp>
      <p:sp>
        <p:nvSpPr>
          <p:cNvPr id="11" name="Oval 10">
            <a:extLst>
              <a:ext uri="{FF2B5EF4-FFF2-40B4-BE49-F238E27FC236}">
                <a16:creationId xmlns:a16="http://schemas.microsoft.com/office/drawing/2014/main" id="{45C2CE95-77AC-D546-B951-7562207C9B52}"/>
              </a:ext>
            </a:extLst>
          </p:cNvPr>
          <p:cNvSpPr/>
          <p:nvPr/>
        </p:nvSpPr>
        <p:spPr>
          <a:xfrm>
            <a:off x="6538315" y="4607347"/>
            <a:ext cx="651818" cy="199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0613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P spid="8" grpId="1" animBg="1"/>
      <p:bldP spid="9" grpId="1" animBg="1"/>
      <p:bldP spid="5" grpId="1"/>
      <p:bldP spid="10" grpId="0"/>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BA49-5093-CC40-BB63-9EECA5EA1B76}"/>
              </a:ext>
            </a:extLst>
          </p:cNvPr>
          <p:cNvSpPr>
            <a:spLocks noGrp="1"/>
          </p:cNvSpPr>
          <p:nvPr>
            <p:ph type="title"/>
          </p:nvPr>
        </p:nvSpPr>
        <p:spPr>
          <a:xfrm>
            <a:off x="393540" y="1747778"/>
            <a:ext cx="8462248" cy="2943667"/>
          </a:xfrm>
        </p:spPr>
        <p:txBody>
          <a:bodyPr>
            <a:noAutofit/>
          </a:bodyPr>
          <a:lstStyle/>
          <a:p>
            <a:pPr algn="ctr"/>
            <a:r>
              <a:rPr lang="en-US" sz="6000" b="1" dirty="0"/>
              <a:t>Is doing the best for most, </a:t>
            </a:r>
            <a:br>
              <a:rPr lang="en-US" sz="6000" b="1" dirty="0"/>
            </a:br>
            <a:r>
              <a:rPr lang="en-US" sz="6000" b="1" dirty="0"/>
              <a:t>doing enough?</a:t>
            </a:r>
          </a:p>
        </p:txBody>
      </p:sp>
    </p:spTree>
    <p:extLst>
      <p:ext uri="{BB962C8B-B14F-4D97-AF65-F5344CB8AC3E}">
        <p14:creationId xmlns:p14="http://schemas.microsoft.com/office/powerpoint/2010/main" val="365154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7AA85-DAFB-3443-9181-3CBA1FC61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81" y="417475"/>
            <a:ext cx="7864467" cy="4061928"/>
          </a:xfrm>
          <a:prstGeom prst="rect">
            <a:avLst/>
          </a:prstGeom>
        </p:spPr>
      </p:pic>
      <p:sp>
        <p:nvSpPr>
          <p:cNvPr id="6" name="TextBox 5">
            <a:extLst>
              <a:ext uri="{FF2B5EF4-FFF2-40B4-BE49-F238E27FC236}">
                <a16:creationId xmlns:a16="http://schemas.microsoft.com/office/drawing/2014/main" id="{1D3B0D5D-C057-E345-843C-49407C5DF77E}"/>
              </a:ext>
            </a:extLst>
          </p:cNvPr>
          <p:cNvSpPr txBox="1"/>
          <p:nvPr/>
        </p:nvSpPr>
        <p:spPr>
          <a:xfrm>
            <a:off x="875335" y="1295111"/>
            <a:ext cx="971550" cy="646331"/>
          </a:xfrm>
          <a:prstGeom prst="rect">
            <a:avLst/>
          </a:prstGeom>
          <a:noFill/>
        </p:spPr>
        <p:txBody>
          <a:bodyPr wrap="square" rtlCol="0">
            <a:spAutoFit/>
          </a:bodyPr>
          <a:lstStyle/>
          <a:p>
            <a:pPr algn="ctr"/>
            <a:r>
              <a:rPr lang="en-US" sz="3600" b="1" i="1" dirty="0">
                <a:solidFill>
                  <a:srgbClr val="92D050"/>
                </a:solidFill>
              </a:rPr>
              <a:t>90</a:t>
            </a:r>
          </a:p>
        </p:txBody>
      </p:sp>
      <p:sp>
        <p:nvSpPr>
          <p:cNvPr id="7" name="TextBox 6">
            <a:extLst>
              <a:ext uri="{FF2B5EF4-FFF2-40B4-BE49-F238E27FC236}">
                <a16:creationId xmlns:a16="http://schemas.microsoft.com/office/drawing/2014/main" id="{63D9836B-4F69-0E4A-B7CF-82BC1B9568FD}"/>
              </a:ext>
            </a:extLst>
          </p:cNvPr>
          <p:cNvSpPr txBox="1"/>
          <p:nvPr/>
        </p:nvSpPr>
        <p:spPr>
          <a:xfrm>
            <a:off x="3866667" y="1303581"/>
            <a:ext cx="971550" cy="646331"/>
          </a:xfrm>
          <a:prstGeom prst="rect">
            <a:avLst/>
          </a:prstGeom>
          <a:noFill/>
        </p:spPr>
        <p:txBody>
          <a:bodyPr wrap="square" rtlCol="0">
            <a:spAutoFit/>
          </a:bodyPr>
          <a:lstStyle/>
          <a:p>
            <a:pPr algn="ctr"/>
            <a:r>
              <a:rPr lang="en-US" sz="3600" b="1" i="1" dirty="0">
                <a:solidFill>
                  <a:srgbClr val="E8AE00"/>
                </a:solidFill>
              </a:rPr>
              <a:t>90</a:t>
            </a:r>
          </a:p>
        </p:txBody>
      </p:sp>
      <p:sp>
        <p:nvSpPr>
          <p:cNvPr id="8" name="TextBox 7">
            <a:extLst>
              <a:ext uri="{FF2B5EF4-FFF2-40B4-BE49-F238E27FC236}">
                <a16:creationId xmlns:a16="http://schemas.microsoft.com/office/drawing/2014/main" id="{20DAB937-6305-2244-8892-0256A962515A}"/>
              </a:ext>
            </a:extLst>
          </p:cNvPr>
          <p:cNvSpPr txBox="1"/>
          <p:nvPr/>
        </p:nvSpPr>
        <p:spPr>
          <a:xfrm>
            <a:off x="6217052" y="1295111"/>
            <a:ext cx="971550" cy="646331"/>
          </a:xfrm>
          <a:prstGeom prst="rect">
            <a:avLst/>
          </a:prstGeom>
          <a:noFill/>
        </p:spPr>
        <p:txBody>
          <a:bodyPr wrap="square" rtlCol="0">
            <a:spAutoFit/>
          </a:bodyPr>
          <a:lstStyle/>
          <a:p>
            <a:pPr algn="ctr"/>
            <a:r>
              <a:rPr lang="en-US" sz="3600" b="1" i="1" dirty="0">
                <a:solidFill>
                  <a:srgbClr val="8CBEB6"/>
                </a:solidFill>
              </a:rPr>
              <a:t>90</a:t>
            </a:r>
          </a:p>
        </p:txBody>
      </p:sp>
      <p:sp>
        <p:nvSpPr>
          <p:cNvPr id="9" name="TextBox 8">
            <a:extLst>
              <a:ext uri="{FF2B5EF4-FFF2-40B4-BE49-F238E27FC236}">
                <a16:creationId xmlns:a16="http://schemas.microsoft.com/office/drawing/2014/main" id="{7C7C5F53-B473-8944-9BB1-D726774C29BB}"/>
              </a:ext>
            </a:extLst>
          </p:cNvPr>
          <p:cNvSpPr txBox="1"/>
          <p:nvPr/>
        </p:nvSpPr>
        <p:spPr>
          <a:xfrm>
            <a:off x="715176" y="4662280"/>
            <a:ext cx="7892771" cy="1631216"/>
          </a:xfrm>
          <a:prstGeom prst="rect">
            <a:avLst/>
          </a:prstGeom>
          <a:noFill/>
        </p:spPr>
        <p:txBody>
          <a:bodyPr wrap="square" rtlCol="0">
            <a:spAutoFit/>
          </a:bodyPr>
          <a:lstStyle/>
          <a:p>
            <a:r>
              <a:rPr lang="en-US" sz="2000" dirty="0"/>
              <a:t>What does this picture look like by </a:t>
            </a:r>
            <a:r>
              <a:rPr lang="en-US" sz="2000" b="1" dirty="0"/>
              <a:t>sub-population</a:t>
            </a:r>
            <a:r>
              <a:rPr lang="en-US" sz="2000" dirty="0"/>
              <a:t>?</a:t>
            </a:r>
          </a:p>
          <a:p>
            <a:r>
              <a:rPr lang="en-US" sz="2000" dirty="0"/>
              <a:t>What does this picture look like by </a:t>
            </a:r>
            <a:r>
              <a:rPr lang="en-US" sz="2000" b="1" dirty="0"/>
              <a:t>age disaggregation</a:t>
            </a:r>
            <a:r>
              <a:rPr lang="en-US" sz="2000" dirty="0"/>
              <a:t>? </a:t>
            </a:r>
          </a:p>
          <a:p>
            <a:r>
              <a:rPr lang="en-US" sz="2000" dirty="0"/>
              <a:t>What does this picture look like by a </a:t>
            </a:r>
            <a:r>
              <a:rPr lang="en-US" sz="2000" b="1" dirty="0"/>
              <a:t>rights-based focus / lens</a:t>
            </a:r>
            <a:r>
              <a:rPr lang="en-US" sz="2000" dirty="0"/>
              <a:t>?</a:t>
            </a:r>
          </a:p>
          <a:p>
            <a:r>
              <a:rPr lang="en-US" sz="2000" dirty="0"/>
              <a:t>What does this picture look like by </a:t>
            </a:r>
            <a:r>
              <a:rPr lang="en-US" sz="2000" b="1" dirty="0"/>
              <a:t>region or geographical location</a:t>
            </a:r>
            <a:r>
              <a:rPr lang="en-US" sz="2000" dirty="0"/>
              <a:t>?</a:t>
            </a:r>
          </a:p>
          <a:p>
            <a:r>
              <a:rPr lang="en-US" sz="2000" dirty="0"/>
              <a:t>What does this picture look like by </a:t>
            </a:r>
            <a:r>
              <a:rPr lang="en-US" sz="2000" b="1" dirty="0"/>
              <a:t>investment, policy, skill and interest?</a:t>
            </a:r>
          </a:p>
        </p:txBody>
      </p:sp>
    </p:spTree>
    <p:extLst>
      <p:ext uri="{BB962C8B-B14F-4D97-AF65-F5344CB8AC3E}">
        <p14:creationId xmlns:p14="http://schemas.microsoft.com/office/powerpoint/2010/main" val="23003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A6D9CD4-38FF-9446-B67E-F74103548028}"/>
              </a:ext>
            </a:extLst>
          </p:cNvPr>
          <p:cNvGrpSpPr/>
          <p:nvPr/>
        </p:nvGrpSpPr>
        <p:grpSpPr>
          <a:xfrm>
            <a:off x="1588263" y="1815055"/>
            <a:ext cx="6083220" cy="4575123"/>
            <a:chOff x="2133600" y="3429000"/>
            <a:chExt cx="4617720" cy="2514600"/>
          </a:xfrm>
        </p:grpSpPr>
        <p:sp>
          <p:nvSpPr>
            <p:cNvPr id="6" name="Rectangle 5">
              <a:extLst>
                <a:ext uri="{FF2B5EF4-FFF2-40B4-BE49-F238E27FC236}">
                  <a16:creationId xmlns:a16="http://schemas.microsoft.com/office/drawing/2014/main" id="{10659742-6C29-DB4B-AFA5-D81E7972F9BC}"/>
                </a:ext>
              </a:extLst>
            </p:cNvPr>
            <p:cNvSpPr/>
            <p:nvPr/>
          </p:nvSpPr>
          <p:spPr>
            <a:xfrm>
              <a:off x="2133600" y="3429000"/>
              <a:ext cx="1219200" cy="2514600"/>
            </a:xfrm>
            <a:prstGeom prst="rect">
              <a:avLst/>
            </a:prstGeom>
            <a:solidFill>
              <a:srgbClr val="04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90%</a:t>
              </a:r>
            </a:p>
            <a:p>
              <a:pPr algn="ctr"/>
              <a:r>
                <a:rPr lang="en-US" sz="1350" b="1" dirty="0"/>
                <a:t>Know status</a:t>
              </a:r>
            </a:p>
          </p:txBody>
        </p:sp>
        <p:sp>
          <p:nvSpPr>
            <p:cNvPr id="8" name="Rectangle 7">
              <a:extLst>
                <a:ext uri="{FF2B5EF4-FFF2-40B4-BE49-F238E27FC236}">
                  <a16:creationId xmlns:a16="http://schemas.microsoft.com/office/drawing/2014/main" id="{A4F7074C-59E3-994E-B760-5A9D735C0BA2}"/>
                </a:ext>
              </a:extLst>
            </p:cNvPr>
            <p:cNvSpPr/>
            <p:nvPr/>
          </p:nvSpPr>
          <p:spPr>
            <a:xfrm>
              <a:off x="3832860" y="3733800"/>
              <a:ext cx="1219200" cy="2209800"/>
            </a:xfrm>
            <a:prstGeom prst="rect">
              <a:avLst/>
            </a:prstGeom>
            <a:solidFill>
              <a:srgbClr val="92D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81%</a:t>
              </a:r>
            </a:p>
            <a:p>
              <a:pPr algn="ctr"/>
              <a:r>
                <a:rPr lang="en-US" sz="1350" b="1" dirty="0"/>
                <a:t>On ART</a:t>
              </a:r>
            </a:p>
          </p:txBody>
        </p:sp>
        <p:sp>
          <p:nvSpPr>
            <p:cNvPr id="9" name="Rectangle 8">
              <a:extLst>
                <a:ext uri="{FF2B5EF4-FFF2-40B4-BE49-F238E27FC236}">
                  <a16:creationId xmlns:a16="http://schemas.microsoft.com/office/drawing/2014/main" id="{9EA66BC4-FED4-8741-94CD-E57F80FD0DE3}"/>
                </a:ext>
              </a:extLst>
            </p:cNvPr>
            <p:cNvSpPr/>
            <p:nvPr/>
          </p:nvSpPr>
          <p:spPr>
            <a:xfrm>
              <a:off x="5532120" y="4038600"/>
              <a:ext cx="1219200" cy="1905000"/>
            </a:xfrm>
            <a:prstGeom prst="rect">
              <a:avLst/>
            </a:prstGeom>
            <a:solidFill>
              <a:srgbClr val="FFC1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73%</a:t>
              </a:r>
            </a:p>
            <a:p>
              <a:pPr algn="ctr"/>
              <a:r>
                <a:rPr lang="en-US" sz="1350" b="1" dirty="0"/>
                <a:t>VS</a:t>
              </a:r>
            </a:p>
          </p:txBody>
        </p:sp>
      </p:grpSp>
      <p:sp>
        <p:nvSpPr>
          <p:cNvPr id="11" name="Title 1">
            <a:extLst>
              <a:ext uri="{FF2B5EF4-FFF2-40B4-BE49-F238E27FC236}">
                <a16:creationId xmlns:a16="http://schemas.microsoft.com/office/drawing/2014/main" id="{AC79EDFD-6547-B045-B458-12DA8E85EB14}"/>
              </a:ext>
            </a:extLst>
          </p:cNvPr>
          <p:cNvSpPr>
            <a:spLocks noGrp="1"/>
          </p:cNvSpPr>
          <p:nvPr>
            <p:ph type="title"/>
          </p:nvPr>
        </p:nvSpPr>
        <p:spPr>
          <a:xfrm>
            <a:off x="115747" y="277792"/>
            <a:ext cx="9028253" cy="1018573"/>
          </a:xfrm>
        </p:spPr>
        <p:txBody>
          <a:bodyPr>
            <a:noAutofit/>
          </a:bodyPr>
          <a:lstStyle/>
          <a:p>
            <a:pPr algn="ctr"/>
            <a:r>
              <a:rPr lang="en-US" sz="5000" b="1" dirty="0"/>
              <a:t>What does 90-90-90 really mean?</a:t>
            </a:r>
          </a:p>
        </p:txBody>
      </p:sp>
      <p:sp>
        <p:nvSpPr>
          <p:cNvPr id="2" name="Rectangle 1">
            <a:extLst>
              <a:ext uri="{FF2B5EF4-FFF2-40B4-BE49-F238E27FC236}">
                <a16:creationId xmlns:a16="http://schemas.microsoft.com/office/drawing/2014/main" id="{D7258637-94E8-BE48-8E31-93D77C611CC1}"/>
              </a:ext>
            </a:extLst>
          </p:cNvPr>
          <p:cNvSpPr/>
          <p:nvPr/>
        </p:nvSpPr>
        <p:spPr>
          <a:xfrm>
            <a:off x="1588263" y="1472155"/>
            <a:ext cx="1594555" cy="342900"/>
          </a:xfrm>
          <a:prstGeom prst="rect">
            <a:avLst/>
          </a:prstGeom>
          <a:pattFill prst="pct5">
            <a:fgClr>
              <a:schemeClr val="accent1"/>
            </a:fgClr>
            <a:bgClr>
              <a:schemeClr val="bg1"/>
            </a:bgClr>
          </a:pattFill>
          <a:ln>
            <a:solidFill>
              <a:srgbClr val="04A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FF0000"/>
                </a:solidFill>
              </a:rPr>
              <a:t>10%</a:t>
            </a:r>
          </a:p>
        </p:txBody>
      </p:sp>
      <p:sp>
        <p:nvSpPr>
          <p:cNvPr id="14" name="Rectangle 13">
            <a:extLst>
              <a:ext uri="{FF2B5EF4-FFF2-40B4-BE49-F238E27FC236}">
                <a16:creationId xmlns:a16="http://schemas.microsoft.com/office/drawing/2014/main" id="{BB3D0920-458D-9C48-A780-D8FE452AA147}"/>
              </a:ext>
            </a:extLst>
          </p:cNvPr>
          <p:cNvSpPr/>
          <p:nvPr/>
        </p:nvSpPr>
        <p:spPr>
          <a:xfrm>
            <a:off x="3826807" y="1472156"/>
            <a:ext cx="1606131" cy="897460"/>
          </a:xfrm>
          <a:prstGeom prst="rect">
            <a:avLst/>
          </a:prstGeom>
          <a:pattFill prst="pct5">
            <a:fgClr>
              <a:schemeClr val="accent1"/>
            </a:fgClr>
            <a:bgClr>
              <a:schemeClr val="bg1"/>
            </a:bgClr>
          </a:pattFill>
          <a:ln>
            <a:solidFill>
              <a:srgbClr val="92D1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FF0000"/>
                </a:solidFill>
              </a:rPr>
              <a:t>19%</a:t>
            </a:r>
          </a:p>
        </p:txBody>
      </p:sp>
      <p:sp>
        <p:nvSpPr>
          <p:cNvPr id="15" name="Rectangle 14">
            <a:extLst>
              <a:ext uri="{FF2B5EF4-FFF2-40B4-BE49-F238E27FC236}">
                <a16:creationId xmlns:a16="http://schemas.microsoft.com/office/drawing/2014/main" id="{895A7820-4299-0345-B444-9B92B9F38FA4}"/>
              </a:ext>
            </a:extLst>
          </p:cNvPr>
          <p:cNvSpPr/>
          <p:nvPr/>
        </p:nvSpPr>
        <p:spPr>
          <a:xfrm>
            <a:off x="6065200" y="1472155"/>
            <a:ext cx="1606283" cy="1442982"/>
          </a:xfrm>
          <a:prstGeom prst="rect">
            <a:avLst/>
          </a:prstGeom>
          <a:pattFill prst="pct5">
            <a:fgClr>
              <a:schemeClr val="accent1"/>
            </a:fgClr>
            <a:bgClr>
              <a:schemeClr val="bg1"/>
            </a:bgClr>
          </a:pattFill>
          <a:ln>
            <a:solidFill>
              <a:srgbClr val="FFC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FF0000"/>
                </a:solidFill>
              </a:rPr>
              <a:t>27%</a:t>
            </a:r>
          </a:p>
        </p:txBody>
      </p:sp>
      <p:sp>
        <p:nvSpPr>
          <p:cNvPr id="3" name="Oval 2">
            <a:extLst>
              <a:ext uri="{FF2B5EF4-FFF2-40B4-BE49-F238E27FC236}">
                <a16:creationId xmlns:a16="http://schemas.microsoft.com/office/drawing/2014/main" id="{D32743C6-44FB-EE45-BB5B-6FEC3AF3D47A}"/>
              </a:ext>
            </a:extLst>
          </p:cNvPr>
          <p:cNvSpPr/>
          <p:nvPr/>
        </p:nvSpPr>
        <p:spPr>
          <a:xfrm>
            <a:off x="1255057" y="1102464"/>
            <a:ext cx="6962968" cy="2231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40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BA49-5093-CC40-BB63-9EECA5EA1B76}"/>
              </a:ext>
            </a:extLst>
          </p:cNvPr>
          <p:cNvSpPr>
            <a:spLocks noGrp="1"/>
          </p:cNvSpPr>
          <p:nvPr>
            <p:ph type="title"/>
          </p:nvPr>
        </p:nvSpPr>
        <p:spPr>
          <a:xfrm>
            <a:off x="706056" y="3906980"/>
            <a:ext cx="7789762" cy="2042407"/>
          </a:xfrm>
        </p:spPr>
        <p:txBody>
          <a:bodyPr>
            <a:normAutofit fontScale="90000"/>
          </a:bodyPr>
          <a:lstStyle/>
          <a:p>
            <a:pPr algn="ctr"/>
            <a:r>
              <a:rPr lang="en-US" dirty="0"/>
              <a:t>Broad Agreement that </a:t>
            </a:r>
            <a:r>
              <a:rPr lang="en-US" b="1" dirty="0"/>
              <a:t>More Robust </a:t>
            </a:r>
            <a:r>
              <a:rPr lang="en-US" dirty="0"/>
              <a:t>Investments in Communities are needed to achieve Epidemic Control.</a:t>
            </a:r>
          </a:p>
        </p:txBody>
      </p:sp>
      <p:sp>
        <p:nvSpPr>
          <p:cNvPr id="6" name="Title 1">
            <a:extLst>
              <a:ext uri="{FF2B5EF4-FFF2-40B4-BE49-F238E27FC236}">
                <a16:creationId xmlns:a16="http://schemas.microsoft.com/office/drawing/2014/main" id="{DC489572-6519-7F49-8415-B2775BB0837E}"/>
              </a:ext>
            </a:extLst>
          </p:cNvPr>
          <p:cNvSpPr txBox="1">
            <a:spLocks/>
          </p:cNvSpPr>
          <p:nvPr/>
        </p:nvSpPr>
        <p:spPr>
          <a:xfrm>
            <a:off x="520861" y="691148"/>
            <a:ext cx="8160152" cy="145016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B0F0"/>
                </a:solidFill>
              </a:rPr>
              <a:t>So, how do we bend the curve, achieve epidemic control, deal with this gap, what’s the critical investment?</a:t>
            </a:r>
          </a:p>
        </p:txBody>
      </p:sp>
      <p:sp>
        <p:nvSpPr>
          <p:cNvPr id="7" name="Title 1">
            <a:extLst>
              <a:ext uri="{FF2B5EF4-FFF2-40B4-BE49-F238E27FC236}">
                <a16:creationId xmlns:a16="http://schemas.microsoft.com/office/drawing/2014/main" id="{58BF61E4-C737-CE42-8CAC-F65EF5A4E6BD}"/>
              </a:ext>
            </a:extLst>
          </p:cNvPr>
          <p:cNvSpPr txBox="1">
            <a:spLocks/>
          </p:cNvSpPr>
          <p:nvPr/>
        </p:nvSpPr>
        <p:spPr>
          <a:xfrm>
            <a:off x="520861" y="2299064"/>
            <a:ext cx="8160152" cy="14501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rPr>
              <a:t>INVEST IN COMPREHENSIVE COMMUNITY RESPONSES!</a:t>
            </a:r>
          </a:p>
        </p:txBody>
      </p:sp>
    </p:spTree>
    <p:extLst>
      <p:ext uri="{BB962C8B-B14F-4D97-AF65-F5344CB8AC3E}">
        <p14:creationId xmlns:p14="http://schemas.microsoft.com/office/powerpoint/2010/main" val="36370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BA49-5093-CC40-BB63-9EECA5EA1B76}"/>
              </a:ext>
            </a:extLst>
          </p:cNvPr>
          <p:cNvSpPr>
            <a:spLocks noGrp="1"/>
          </p:cNvSpPr>
          <p:nvPr>
            <p:ph type="title"/>
          </p:nvPr>
        </p:nvSpPr>
        <p:spPr>
          <a:xfrm>
            <a:off x="243068" y="446149"/>
            <a:ext cx="8657864" cy="1035411"/>
          </a:xfrm>
        </p:spPr>
        <p:txBody>
          <a:bodyPr>
            <a:normAutofit fontScale="90000"/>
          </a:bodyPr>
          <a:lstStyle/>
          <a:p>
            <a:r>
              <a:rPr lang="en-US" sz="4200" b="1" dirty="0"/>
              <a:t>Investments in Community Responses are Critical to Achieving 90-90-90</a:t>
            </a:r>
            <a:endParaRPr lang="en-US" b="1" dirty="0"/>
          </a:p>
        </p:txBody>
      </p:sp>
      <p:sp>
        <p:nvSpPr>
          <p:cNvPr id="3" name="Content Placeholder 2">
            <a:extLst>
              <a:ext uri="{FF2B5EF4-FFF2-40B4-BE49-F238E27FC236}">
                <a16:creationId xmlns:a16="http://schemas.microsoft.com/office/drawing/2014/main" id="{1C8CC53E-C8F2-4D42-B134-C0F1C0F01F7B}"/>
              </a:ext>
            </a:extLst>
          </p:cNvPr>
          <p:cNvSpPr>
            <a:spLocks noGrp="1"/>
          </p:cNvSpPr>
          <p:nvPr>
            <p:ph idx="1"/>
          </p:nvPr>
        </p:nvSpPr>
        <p:spPr>
          <a:xfrm>
            <a:off x="567159" y="1736202"/>
            <a:ext cx="8125428" cy="4433104"/>
          </a:xfrm>
        </p:spPr>
        <p:txBody>
          <a:bodyPr>
            <a:noAutofit/>
          </a:bodyPr>
          <a:lstStyle/>
          <a:p>
            <a:pPr marL="0" indent="0">
              <a:buNone/>
            </a:pPr>
            <a:r>
              <a:rPr lang="en-US" u="sng" dirty="0"/>
              <a:t>UNAIDS</a:t>
            </a:r>
            <a:r>
              <a:rPr lang="en-US" dirty="0"/>
              <a:t>:</a:t>
            </a:r>
          </a:p>
          <a:p>
            <a:pPr marL="0" indent="0">
              <a:buNone/>
            </a:pPr>
            <a:r>
              <a:rPr lang="en-US" dirty="0"/>
              <a:t>– …strong civil society engagement is </a:t>
            </a:r>
            <a:r>
              <a:rPr lang="en-US" dirty="0">
                <a:solidFill>
                  <a:srgbClr val="FF0000"/>
                </a:solidFill>
              </a:rPr>
              <a:t>critical</a:t>
            </a:r>
            <a:r>
              <a:rPr lang="en-US" dirty="0"/>
              <a:t> for the implementation of its 2016-2021 </a:t>
            </a:r>
            <a:r>
              <a:rPr lang="en-US" dirty="0">
                <a:solidFill>
                  <a:srgbClr val="FF0000"/>
                </a:solidFill>
              </a:rPr>
              <a:t>strategy</a:t>
            </a:r>
            <a:r>
              <a:rPr lang="en-US" dirty="0"/>
              <a:t>. The strategy recognizes </a:t>
            </a:r>
            <a:r>
              <a:rPr lang="en-US" dirty="0">
                <a:solidFill>
                  <a:srgbClr val="FF0000"/>
                </a:solidFill>
              </a:rPr>
              <a:t>civil society’s role </a:t>
            </a:r>
            <a:r>
              <a:rPr lang="en-US" dirty="0"/>
              <a:t>in the AIDS response as a </a:t>
            </a:r>
            <a:r>
              <a:rPr lang="en-US" dirty="0">
                <a:solidFill>
                  <a:srgbClr val="FF0000"/>
                </a:solidFill>
              </a:rPr>
              <a:t>global public good</a:t>
            </a:r>
            <a:r>
              <a:rPr lang="en-US" dirty="0"/>
              <a:t>, with mounting evidence of its positive impact, which requires </a:t>
            </a:r>
            <a:r>
              <a:rPr lang="en-US" dirty="0">
                <a:solidFill>
                  <a:srgbClr val="FF0000"/>
                </a:solidFill>
              </a:rPr>
              <a:t>legal and social space</a:t>
            </a:r>
            <a:r>
              <a:rPr lang="en-US" dirty="0"/>
              <a:t>, as well as </a:t>
            </a:r>
            <a:r>
              <a:rPr lang="en-US" dirty="0">
                <a:solidFill>
                  <a:srgbClr val="FF0000"/>
                </a:solidFill>
              </a:rPr>
              <a:t>financial resources </a:t>
            </a:r>
            <a:r>
              <a:rPr lang="en-US" dirty="0"/>
              <a:t>to ensure its effectiveness. </a:t>
            </a:r>
          </a:p>
          <a:p>
            <a:pPr marL="0" indent="0">
              <a:buNone/>
            </a:pPr>
            <a:endParaRPr lang="en-US" dirty="0"/>
          </a:p>
          <a:p>
            <a:pPr marL="0" indent="0">
              <a:buNone/>
            </a:pPr>
            <a:r>
              <a:rPr lang="en-US" sz="900" dirty="0"/>
              <a:t>[UNAIDS (2016). On the Fast-Track to end AIDS – UNAIDS 2016–2021 Strategy. Page 49. Online at http://</a:t>
            </a:r>
            <a:r>
              <a:rPr lang="en-US" sz="900" dirty="0" err="1"/>
              <a:t>www.unaids.org</a:t>
            </a:r>
            <a:r>
              <a:rPr lang="en-US" sz="900" dirty="0"/>
              <a:t>/sites/default/files/</a:t>
            </a:r>
            <a:r>
              <a:rPr lang="en-US" sz="900" dirty="0" err="1"/>
              <a:t>media_asset</a:t>
            </a:r>
            <a:r>
              <a:rPr lang="en-US" sz="900" dirty="0"/>
              <a:t>/20151027_UNAIDS_ PCB37_15_18_EN_rev1.pdf]</a:t>
            </a:r>
          </a:p>
        </p:txBody>
      </p:sp>
    </p:spTree>
    <p:extLst>
      <p:ext uri="{BB962C8B-B14F-4D97-AF65-F5344CB8AC3E}">
        <p14:creationId xmlns:p14="http://schemas.microsoft.com/office/powerpoint/2010/main" val="1944608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1235</Words>
  <Application>Microsoft Macintosh PowerPoint</Application>
  <PresentationFormat>On-screen Show (4:3)</PresentationFormat>
  <Paragraphs>103</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vt:lpstr>
      <vt:lpstr>Investment Case:  Quantifying Civil Society Contributions towards 90-90-90</vt:lpstr>
      <vt:lpstr>How do communities measure progress towards 90-90-90 targets?</vt:lpstr>
      <vt:lpstr>PowerPoint Presentation</vt:lpstr>
      <vt:lpstr>Is doing the best for most,  doing enough?</vt:lpstr>
      <vt:lpstr>PowerPoint Presentation</vt:lpstr>
      <vt:lpstr>What does 90-90-90 really mean?</vt:lpstr>
      <vt:lpstr>Broad Agreement that More Robust Investments in Communities are needed to achieve Epidemic Control.</vt:lpstr>
      <vt:lpstr>Investments in Community Responses are Critical to Achieving 90-90-90</vt:lpstr>
      <vt:lpstr>Investments in Community Responses are Critical to Achieving 90-90-90</vt:lpstr>
      <vt:lpstr>PowerPoint Presentation</vt:lpstr>
      <vt:lpstr>PowerPoint Presentation</vt:lpstr>
      <vt:lpstr>PowerPoint Presentation</vt:lpstr>
      <vt:lpstr>PowerPoint Presentation</vt:lpstr>
      <vt:lpstr>PowerPoint Presentation</vt:lpstr>
      <vt:lpstr>State of “Community Response” Funding</vt:lpstr>
      <vt:lpstr>Invest and You Shall Receive…</vt:lpstr>
      <vt:lpstr>Value for Money</vt:lpstr>
      <vt:lpstr>PowerPoint Presentation</vt:lpstr>
      <vt:lpstr>PowerPoint Presentation</vt:lpstr>
      <vt:lpstr>So, what now?</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Trisa Taro</dc:creator>
  <cp:lastModifiedBy>Solange Baptiste</cp:lastModifiedBy>
  <cp:revision>67</cp:revision>
  <dcterms:created xsi:type="dcterms:W3CDTF">2018-07-20T17:08:56Z</dcterms:created>
  <dcterms:modified xsi:type="dcterms:W3CDTF">2018-07-20T20:16:51Z</dcterms:modified>
</cp:coreProperties>
</file>